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notesMasterIdLst>
    <p:notesMasterId r:id="rId45"/>
  </p:notesMasterIdLst>
  <p:sldIdLst>
    <p:sldId id="266" r:id="rId2"/>
    <p:sldId id="287" r:id="rId3"/>
    <p:sldId id="293" r:id="rId4"/>
    <p:sldId id="292" r:id="rId5"/>
    <p:sldId id="299" r:id="rId6"/>
    <p:sldId id="295" r:id="rId7"/>
    <p:sldId id="311" r:id="rId8"/>
    <p:sldId id="312" r:id="rId9"/>
    <p:sldId id="313" r:id="rId10"/>
    <p:sldId id="315" r:id="rId11"/>
    <p:sldId id="316" r:id="rId12"/>
    <p:sldId id="317" r:id="rId13"/>
    <p:sldId id="314" r:id="rId14"/>
    <p:sldId id="318" r:id="rId15"/>
    <p:sldId id="319" r:id="rId16"/>
    <p:sldId id="320" r:id="rId17"/>
    <p:sldId id="321" r:id="rId18"/>
    <p:sldId id="324" r:id="rId19"/>
    <p:sldId id="322" r:id="rId20"/>
    <p:sldId id="325" r:id="rId21"/>
    <p:sldId id="323" r:id="rId22"/>
    <p:sldId id="298" r:id="rId23"/>
    <p:sldId id="290" r:id="rId24"/>
    <p:sldId id="327" r:id="rId25"/>
    <p:sldId id="328" r:id="rId26"/>
    <p:sldId id="326" r:id="rId27"/>
    <p:sldId id="283" r:id="rId28"/>
    <p:sldId id="294" r:id="rId29"/>
    <p:sldId id="285" r:id="rId30"/>
    <p:sldId id="258" r:id="rId31"/>
    <p:sldId id="260" r:id="rId32"/>
    <p:sldId id="259" r:id="rId33"/>
    <p:sldId id="300" r:id="rId34"/>
    <p:sldId id="310" r:id="rId35"/>
    <p:sldId id="309" r:id="rId36"/>
    <p:sldId id="301" r:id="rId37"/>
    <p:sldId id="302" r:id="rId38"/>
    <p:sldId id="303" r:id="rId39"/>
    <p:sldId id="305" r:id="rId40"/>
    <p:sldId id="304" r:id="rId41"/>
    <p:sldId id="307" r:id="rId42"/>
    <p:sldId id="306" r:id="rId43"/>
    <p:sldId id="308" r:id="rId44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62626"/>
    <a:srgbClr val="CA93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757" autoAdjust="0"/>
    <p:restoredTop sz="94660"/>
  </p:normalViewPr>
  <p:slideViewPr>
    <p:cSldViewPr snapToGrid="0">
      <p:cViewPr varScale="1">
        <p:scale>
          <a:sx n="10" d="100"/>
          <a:sy n="10" d="100"/>
        </p:scale>
        <p:origin x="6" y="15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CC58461-3450-4B4F-8843-5E31D02184D6}" type="doc">
      <dgm:prSet loTypeId="urn:microsoft.com/office/officeart/2005/8/layout/venn3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84F7B92D-48D2-4892-86DC-50359EAA0C0A}">
      <dgm:prSet phldrT="[Text]"/>
      <dgm:spPr/>
      <dgm:t>
        <a:bodyPr/>
        <a:lstStyle/>
        <a:p>
          <a:r>
            <a:rPr lang="de-DE" dirty="0"/>
            <a:t>Challenges</a:t>
          </a:r>
        </a:p>
      </dgm:t>
    </dgm:pt>
    <dgm:pt modelId="{6B40C7EA-E4F3-4ECA-A1CE-59F5962419DE}" type="parTrans" cxnId="{5C8C4389-EF5C-4192-AF9F-55E7D548956A}">
      <dgm:prSet/>
      <dgm:spPr/>
      <dgm:t>
        <a:bodyPr/>
        <a:lstStyle/>
        <a:p>
          <a:endParaRPr lang="de-DE"/>
        </a:p>
      </dgm:t>
    </dgm:pt>
    <dgm:pt modelId="{CE4F718B-B893-4DF5-89EC-6D2EE0A154CD}" type="sibTrans" cxnId="{5C8C4389-EF5C-4192-AF9F-55E7D548956A}">
      <dgm:prSet/>
      <dgm:spPr/>
      <dgm:t>
        <a:bodyPr/>
        <a:lstStyle/>
        <a:p>
          <a:endParaRPr lang="de-DE"/>
        </a:p>
      </dgm:t>
    </dgm:pt>
    <dgm:pt modelId="{2E6EAB6B-60B4-4E7E-AAEA-E081AD7BFAA0}">
      <dgm:prSet phldrT="[Text]"/>
      <dgm:spPr/>
      <dgm:t>
        <a:bodyPr/>
        <a:lstStyle/>
        <a:p>
          <a:r>
            <a:rPr lang="de-DE" dirty="0"/>
            <a:t>Summary- </a:t>
          </a:r>
          <a:r>
            <a:rPr lang="de-DE" dirty="0" err="1"/>
            <a:t>our</a:t>
          </a:r>
          <a:r>
            <a:rPr lang="de-DE" dirty="0"/>
            <a:t> </a:t>
          </a:r>
          <a:r>
            <a:rPr lang="de-DE" dirty="0" err="1"/>
            <a:t>perfect</a:t>
          </a:r>
          <a:r>
            <a:rPr lang="de-DE" dirty="0"/>
            <a:t> recipe</a:t>
          </a:r>
        </a:p>
      </dgm:t>
    </dgm:pt>
    <dgm:pt modelId="{803260F4-2B56-4C5E-BD75-038CFD235F05}" type="parTrans" cxnId="{1EEE57C2-4644-4FA4-8F89-BACD87ABD3F0}">
      <dgm:prSet/>
      <dgm:spPr/>
      <dgm:t>
        <a:bodyPr/>
        <a:lstStyle/>
        <a:p>
          <a:endParaRPr lang="de-DE"/>
        </a:p>
      </dgm:t>
    </dgm:pt>
    <dgm:pt modelId="{65C9034D-4D71-4766-B65C-1024DC9E06C6}" type="sibTrans" cxnId="{1EEE57C2-4644-4FA4-8F89-BACD87ABD3F0}">
      <dgm:prSet/>
      <dgm:spPr/>
      <dgm:t>
        <a:bodyPr/>
        <a:lstStyle/>
        <a:p>
          <a:endParaRPr lang="de-DE"/>
        </a:p>
      </dgm:t>
    </dgm:pt>
    <dgm:pt modelId="{CFB3F839-386A-4973-8BA7-32594CCE0F10}">
      <dgm:prSet phldrT="[Text]"/>
      <dgm:spPr/>
      <dgm:t>
        <a:bodyPr/>
        <a:lstStyle/>
        <a:p>
          <a:r>
            <a:rPr lang="de-DE" dirty="0" err="1"/>
            <a:t>Results</a:t>
          </a:r>
          <a:r>
            <a:rPr lang="de-DE" dirty="0"/>
            <a:t> and </a:t>
          </a:r>
          <a:r>
            <a:rPr lang="de-DE" dirty="0" err="1"/>
            <a:t>discussion</a:t>
          </a:r>
          <a:endParaRPr lang="de-DE" dirty="0"/>
        </a:p>
      </dgm:t>
    </dgm:pt>
    <dgm:pt modelId="{A0EC6A84-8861-46BB-B259-9E227F650AFA}" type="sibTrans" cxnId="{D067196C-BF30-49A3-9692-8A4107231EF3}">
      <dgm:prSet/>
      <dgm:spPr/>
      <dgm:t>
        <a:bodyPr/>
        <a:lstStyle/>
        <a:p>
          <a:endParaRPr lang="de-DE"/>
        </a:p>
      </dgm:t>
    </dgm:pt>
    <dgm:pt modelId="{C6A3F3AD-BB70-41DD-9893-700693413158}" type="parTrans" cxnId="{D067196C-BF30-49A3-9692-8A4107231EF3}">
      <dgm:prSet/>
      <dgm:spPr/>
      <dgm:t>
        <a:bodyPr/>
        <a:lstStyle/>
        <a:p>
          <a:endParaRPr lang="de-DE"/>
        </a:p>
      </dgm:t>
    </dgm:pt>
    <dgm:pt modelId="{6F49E4C7-9781-4C5C-B938-62005275796C}">
      <dgm:prSet phldrT="[Text]"/>
      <dgm:spPr/>
      <dgm:t>
        <a:bodyPr/>
        <a:lstStyle/>
        <a:p>
          <a:r>
            <a:rPr lang="de-DE" dirty="0" err="1"/>
            <a:t>Recap</a:t>
          </a:r>
          <a:r>
            <a:rPr lang="de-DE" dirty="0"/>
            <a:t> </a:t>
          </a:r>
          <a:r>
            <a:rPr lang="de-DE" dirty="0" err="1"/>
            <a:t>datasets</a:t>
          </a:r>
          <a:r>
            <a:rPr lang="de-DE" dirty="0"/>
            <a:t> </a:t>
          </a:r>
          <a:r>
            <a:rPr lang="de-DE" dirty="0" err="1"/>
            <a:t>difficulties</a:t>
          </a:r>
          <a:endParaRPr lang="de-DE" dirty="0"/>
        </a:p>
      </dgm:t>
    </dgm:pt>
    <dgm:pt modelId="{46BE7007-3C6E-461E-B2F1-FED3AC59B560}" type="sibTrans" cxnId="{1E80596B-80CC-4B09-8263-FC1B51D6B73A}">
      <dgm:prSet/>
      <dgm:spPr/>
      <dgm:t>
        <a:bodyPr/>
        <a:lstStyle/>
        <a:p>
          <a:endParaRPr lang="de-DE"/>
        </a:p>
      </dgm:t>
    </dgm:pt>
    <dgm:pt modelId="{C3EBDF2F-5F94-4CEB-B758-6CFF7DA268BC}" type="parTrans" cxnId="{1E80596B-80CC-4B09-8263-FC1B51D6B73A}">
      <dgm:prSet/>
      <dgm:spPr/>
      <dgm:t>
        <a:bodyPr/>
        <a:lstStyle/>
        <a:p>
          <a:endParaRPr lang="de-DE"/>
        </a:p>
      </dgm:t>
    </dgm:pt>
    <dgm:pt modelId="{156C089A-EDD0-4E16-BBF7-9BE5B0FAC701}" type="pres">
      <dgm:prSet presAssocID="{9CC58461-3450-4B4F-8843-5E31D02184D6}" presName="Name0" presStyleCnt="0">
        <dgm:presLayoutVars>
          <dgm:dir/>
          <dgm:resizeHandles val="exact"/>
        </dgm:presLayoutVars>
      </dgm:prSet>
      <dgm:spPr/>
    </dgm:pt>
    <dgm:pt modelId="{3818FB6F-F10E-4F48-BA1C-EE659A1EE63E}" type="pres">
      <dgm:prSet presAssocID="{6F49E4C7-9781-4C5C-B938-62005275796C}" presName="Name5" presStyleLbl="vennNode1" presStyleIdx="0" presStyleCnt="4" custLinFactNeighborX="-445" custLinFactNeighborY="-1727">
        <dgm:presLayoutVars>
          <dgm:bulletEnabled val="1"/>
        </dgm:presLayoutVars>
      </dgm:prSet>
      <dgm:spPr/>
    </dgm:pt>
    <dgm:pt modelId="{957FA0E3-FABE-409C-A142-B32254D5BB4E}" type="pres">
      <dgm:prSet presAssocID="{46BE7007-3C6E-461E-B2F1-FED3AC59B560}" presName="space" presStyleCnt="0"/>
      <dgm:spPr/>
    </dgm:pt>
    <dgm:pt modelId="{8F604975-AE40-4BC8-ACDA-5E5F2673AE92}" type="pres">
      <dgm:prSet presAssocID="{CFB3F839-386A-4973-8BA7-32594CCE0F10}" presName="Name5" presStyleLbl="vennNode1" presStyleIdx="1" presStyleCnt="4">
        <dgm:presLayoutVars>
          <dgm:bulletEnabled val="1"/>
        </dgm:presLayoutVars>
      </dgm:prSet>
      <dgm:spPr/>
    </dgm:pt>
    <dgm:pt modelId="{C771E6C3-134F-4DD2-A861-9C59666CACBC}" type="pres">
      <dgm:prSet presAssocID="{A0EC6A84-8861-46BB-B259-9E227F650AFA}" presName="space" presStyleCnt="0"/>
      <dgm:spPr/>
    </dgm:pt>
    <dgm:pt modelId="{67A4B00E-A851-40D2-AE8E-C94E968716EE}" type="pres">
      <dgm:prSet presAssocID="{84F7B92D-48D2-4892-86DC-50359EAA0C0A}" presName="Name5" presStyleLbl="vennNode1" presStyleIdx="2" presStyleCnt="4">
        <dgm:presLayoutVars>
          <dgm:bulletEnabled val="1"/>
        </dgm:presLayoutVars>
      </dgm:prSet>
      <dgm:spPr/>
    </dgm:pt>
    <dgm:pt modelId="{EF8FF7F4-D02A-42AF-899E-D00D72AE0B8F}" type="pres">
      <dgm:prSet presAssocID="{CE4F718B-B893-4DF5-89EC-6D2EE0A154CD}" presName="space" presStyleCnt="0"/>
      <dgm:spPr/>
    </dgm:pt>
    <dgm:pt modelId="{A9075AAE-4F8A-42E9-ADDF-35A56B192722}" type="pres">
      <dgm:prSet presAssocID="{2E6EAB6B-60B4-4E7E-AAEA-E081AD7BFAA0}" presName="Name5" presStyleLbl="vennNode1" presStyleIdx="3" presStyleCnt="4">
        <dgm:presLayoutVars>
          <dgm:bulletEnabled val="1"/>
        </dgm:presLayoutVars>
      </dgm:prSet>
      <dgm:spPr/>
    </dgm:pt>
  </dgm:ptLst>
  <dgm:cxnLst>
    <dgm:cxn modelId="{434EF601-618B-426B-A725-6ED21B0F18A2}" type="presOf" srcId="{84F7B92D-48D2-4892-86DC-50359EAA0C0A}" destId="{67A4B00E-A851-40D2-AE8E-C94E968716EE}" srcOrd="0" destOrd="0" presId="urn:microsoft.com/office/officeart/2005/8/layout/venn3"/>
    <dgm:cxn modelId="{FA037216-576E-43F4-A74F-29F38578E15E}" type="presOf" srcId="{2E6EAB6B-60B4-4E7E-AAEA-E081AD7BFAA0}" destId="{A9075AAE-4F8A-42E9-ADDF-35A56B192722}" srcOrd="0" destOrd="0" presId="urn:microsoft.com/office/officeart/2005/8/layout/venn3"/>
    <dgm:cxn modelId="{1E80596B-80CC-4B09-8263-FC1B51D6B73A}" srcId="{9CC58461-3450-4B4F-8843-5E31D02184D6}" destId="{6F49E4C7-9781-4C5C-B938-62005275796C}" srcOrd="0" destOrd="0" parTransId="{C3EBDF2F-5F94-4CEB-B758-6CFF7DA268BC}" sibTransId="{46BE7007-3C6E-461E-B2F1-FED3AC59B560}"/>
    <dgm:cxn modelId="{D067196C-BF30-49A3-9692-8A4107231EF3}" srcId="{9CC58461-3450-4B4F-8843-5E31D02184D6}" destId="{CFB3F839-386A-4973-8BA7-32594CCE0F10}" srcOrd="1" destOrd="0" parTransId="{C6A3F3AD-BB70-41DD-9893-700693413158}" sibTransId="{A0EC6A84-8861-46BB-B259-9E227F650AFA}"/>
    <dgm:cxn modelId="{3C584A78-F884-4352-ABE8-8F83D211C909}" type="presOf" srcId="{9CC58461-3450-4B4F-8843-5E31D02184D6}" destId="{156C089A-EDD0-4E16-BBF7-9BE5B0FAC701}" srcOrd="0" destOrd="0" presId="urn:microsoft.com/office/officeart/2005/8/layout/venn3"/>
    <dgm:cxn modelId="{5C8C4389-EF5C-4192-AF9F-55E7D548956A}" srcId="{9CC58461-3450-4B4F-8843-5E31D02184D6}" destId="{84F7B92D-48D2-4892-86DC-50359EAA0C0A}" srcOrd="2" destOrd="0" parTransId="{6B40C7EA-E4F3-4ECA-A1CE-59F5962419DE}" sibTransId="{CE4F718B-B893-4DF5-89EC-6D2EE0A154CD}"/>
    <dgm:cxn modelId="{CD4CF59B-052B-44C7-BDEF-3CA5A3DC3A37}" type="presOf" srcId="{CFB3F839-386A-4973-8BA7-32594CCE0F10}" destId="{8F604975-AE40-4BC8-ACDA-5E5F2673AE92}" srcOrd="0" destOrd="0" presId="urn:microsoft.com/office/officeart/2005/8/layout/venn3"/>
    <dgm:cxn modelId="{1EEE57C2-4644-4FA4-8F89-BACD87ABD3F0}" srcId="{9CC58461-3450-4B4F-8843-5E31D02184D6}" destId="{2E6EAB6B-60B4-4E7E-AAEA-E081AD7BFAA0}" srcOrd="3" destOrd="0" parTransId="{803260F4-2B56-4C5E-BD75-038CFD235F05}" sibTransId="{65C9034D-4D71-4766-B65C-1024DC9E06C6}"/>
    <dgm:cxn modelId="{874D0CC5-7485-41BE-9696-8CF558749A99}" type="presOf" srcId="{6F49E4C7-9781-4C5C-B938-62005275796C}" destId="{3818FB6F-F10E-4F48-BA1C-EE659A1EE63E}" srcOrd="0" destOrd="0" presId="urn:microsoft.com/office/officeart/2005/8/layout/venn3"/>
    <dgm:cxn modelId="{18AA06F7-C725-47CC-9CE5-456CCE9BBB1B}" type="presParOf" srcId="{156C089A-EDD0-4E16-BBF7-9BE5B0FAC701}" destId="{3818FB6F-F10E-4F48-BA1C-EE659A1EE63E}" srcOrd="0" destOrd="0" presId="urn:microsoft.com/office/officeart/2005/8/layout/venn3"/>
    <dgm:cxn modelId="{4CDF57B4-5664-431A-A46E-1DCBCC3F14F2}" type="presParOf" srcId="{156C089A-EDD0-4E16-BBF7-9BE5B0FAC701}" destId="{957FA0E3-FABE-409C-A142-B32254D5BB4E}" srcOrd="1" destOrd="0" presId="urn:microsoft.com/office/officeart/2005/8/layout/venn3"/>
    <dgm:cxn modelId="{B53BB27F-8F2C-457F-9D08-6F93776A2DBE}" type="presParOf" srcId="{156C089A-EDD0-4E16-BBF7-9BE5B0FAC701}" destId="{8F604975-AE40-4BC8-ACDA-5E5F2673AE92}" srcOrd="2" destOrd="0" presId="urn:microsoft.com/office/officeart/2005/8/layout/venn3"/>
    <dgm:cxn modelId="{BF0CC8EA-7E40-4755-9798-22A4CAB71159}" type="presParOf" srcId="{156C089A-EDD0-4E16-BBF7-9BE5B0FAC701}" destId="{C771E6C3-134F-4DD2-A861-9C59666CACBC}" srcOrd="3" destOrd="0" presId="urn:microsoft.com/office/officeart/2005/8/layout/venn3"/>
    <dgm:cxn modelId="{A46F6E3A-B318-42B9-8B95-A7FC2603AC92}" type="presParOf" srcId="{156C089A-EDD0-4E16-BBF7-9BE5B0FAC701}" destId="{67A4B00E-A851-40D2-AE8E-C94E968716EE}" srcOrd="4" destOrd="0" presId="urn:microsoft.com/office/officeart/2005/8/layout/venn3"/>
    <dgm:cxn modelId="{1A6BF3D8-ADAA-4D24-A9E4-2EE39B960544}" type="presParOf" srcId="{156C089A-EDD0-4E16-BBF7-9BE5B0FAC701}" destId="{EF8FF7F4-D02A-42AF-899E-D00D72AE0B8F}" srcOrd="5" destOrd="0" presId="urn:microsoft.com/office/officeart/2005/8/layout/venn3"/>
    <dgm:cxn modelId="{A01824A8-F8A4-4549-9C8C-A519B78D66D5}" type="presParOf" srcId="{156C089A-EDD0-4E16-BBF7-9BE5B0FAC701}" destId="{A9075AAE-4F8A-42E9-ADDF-35A56B192722}" srcOrd="6" destOrd="0" presId="urn:microsoft.com/office/officeart/2005/8/layout/ven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3A34C61-156F-4147-A59A-6050EA277EEF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2BF8BDE5-4D70-473E-8184-19095A831882}">
      <dgm:prSet phldrT="[Text]" custT="1"/>
      <dgm:spPr/>
      <dgm:t>
        <a:bodyPr/>
        <a:lstStyle/>
        <a:p>
          <a:pPr algn="l"/>
          <a:endParaRPr lang="de-DE" sz="1600" dirty="0">
            <a:solidFill>
              <a:schemeClr val="bg1"/>
            </a:solidFill>
          </a:endParaRPr>
        </a:p>
      </dgm:t>
    </dgm:pt>
    <dgm:pt modelId="{750C87DF-3DB5-4372-B022-F8F826656A1B}" type="parTrans" cxnId="{A6B3B2DE-08AD-49BD-85B7-43DB812BE1B1}">
      <dgm:prSet/>
      <dgm:spPr/>
      <dgm:t>
        <a:bodyPr/>
        <a:lstStyle/>
        <a:p>
          <a:endParaRPr lang="de-DE"/>
        </a:p>
      </dgm:t>
    </dgm:pt>
    <dgm:pt modelId="{2F696EEB-3FDF-4C34-BCA3-C6996F19F87E}" type="sibTrans" cxnId="{A6B3B2DE-08AD-49BD-85B7-43DB812BE1B1}">
      <dgm:prSet/>
      <dgm:spPr/>
      <dgm:t>
        <a:bodyPr/>
        <a:lstStyle/>
        <a:p>
          <a:endParaRPr lang="de-DE"/>
        </a:p>
      </dgm:t>
    </dgm:pt>
    <dgm:pt modelId="{E08AD9E3-626C-463D-920D-5A6162C3EAA2}" type="pres">
      <dgm:prSet presAssocID="{D3A34C61-156F-4147-A59A-6050EA277EEF}" presName="Name0" presStyleCnt="0">
        <dgm:presLayoutVars>
          <dgm:dir/>
          <dgm:resizeHandles val="exact"/>
        </dgm:presLayoutVars>
      </dgm:prSet>
      <dgm:spPr/>
    </dgm:pt>
    <dgm:pt modelId="{D4D10D45-818B-4066-8F7C-70E3AB6CF53E}" type="pres">
      <dgm:prSet presAssocID="{2BF8BDE5-4D70-473E-8184-19095A831882}" presName="node" presStyleLbl="node1" presStyleIdx="0" presStyleCnt="1" custScaleY="99353" custLinFactNeighborX="-250" custLinFactNeighborY="-17326">
        <dgm:presLayoutVars>
          <dgm:bulletEnabled val="1"/>
        </dgm:presLayoutVars>
      </dgm:prSet>
      <dgm:spPr/>
    </dgm:pt>
  </dgm:ptLst>
  <dgm:cxnLst>
    <dgm:cxn modelId="{B2AEDC67-0116-499C-A3BD-5E97F22E413D}" type="presOf" srcId="{D3A34C61-156F-4147-A59A-6050EA277EEF}" destId="{E08AD9E3-626C-463D-920D-5A6162C3EAA2}" srcOrd="0" destOrd="0" presId="urn:microsoft.com/office/officeart/2005/8/layout/process1"/>
    <dgm:cxn modelId="{5053B271-DC80-492E-B6C9-40D5D9471639}" type="presOf" srcId="{2BF8BDE5-4D70-473E-8184-19095A831882}" destId="{D4D10D45-818B-4066-8F7C-70E3AB6CF53E}" srcOrd="0" destOrd="0" presId="urn:microsoft.com/office/officeart/2005/8/layout/process1"/>
    <dgm:cxn modelId="{A6B3B2DE-08AD-49BD-85B7-43DB812BE1B1}" srcId="{D3A34C61-156F-4147-A59A-6050EA277EEF}" destId="{2BF8BDE5-4D70-473E-8184-19095A831882}" srcOrd="0" destOrd="0" parTransId="{750C87DF-3DB5-4372-B022-F8F826656A1B}" sibTransId="{2F696EEB-3FDF-4C34-BCA3-C6996F19F87E}"/>
    <dgm:cxn modelId="{661EC75E-8877-40A0-A8B7-9C486C73A83B}" type="presParOf" srcId="{E08AD9E3-626C-463D-920D-5A6162C3EAA2}" destId="{D4D10D45-818B-4066-8F7C-70E3AB6CF53E}" srcOrd="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3A34C61-156F-4147-A59A-6050EA277EEF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2BF8BDE5-4D70-473E-8184-19095A831882}">
      <dgm:prSet phldrT="[Text]" custT="1"/>
      <dgm:spPr/>
      <dgm:t>
        <a:bodyPr/>
        <a:lstStyle/>
        <a:p>
          <a:pPr algn="l"/>
          <a:endParaRPr lang="de-DE" sz="1600" dirty="0">
            <a:solidFill>
              <a:schemeClr val="bg1"/>
            </a:solidFill>
          </a:endParaRPr>
        </a:p>
      </dgm:t>
    </dgm:pt>
    <dgm:pt modelId="{750C87DF-3DB5-4372-B022-F8F826656A1B}" type="parTrans" cxnId="{A6B3B2DE-08AD-49BD-85B7-43DB812BE1B1}">
      <dgm:prSet/>
      <dgm:spPr/>
      <dgm:t>
        <a:bodyPr/>
        <a:lstStyle/>
        <a:p>
          <a:endParaRPr lang="de-DE"/>
        </a:p>
      </dgm:t>
    </dgm:pt>
    <dgm:pt modelId="{2F696EEB-3FDF-4C34-BCA3-C6996F19F87E}" type="sibTrans" cxnId="{A6B3B2DE-08AD-49BD-85B7-43DB812BE1B1}">
      <dgm:prSet/>
      <dgm:spPr/>
      <dgm:t>
        <a:bodyPr/>
        <a:lstStyle/>
        <a:p>
          <a:endParaRPr lang="de-DE"/>
        </a:p>
      </dgm:t>
    </dgm:pt>
    <dgm:pt modelId="{E08AD9E3-626C-463D-920D-5A6162C3EAA2}" type="pres">
      <dgm:prSet presAssocID="{D3A34C61-156F-4147-A59A-6050EA277EEF}" presName="Name0" presStyleCnt="0">
        <dgm:presLayoutVars>
          <dgm:dir/>
          <dgm:resizeHandles val="exact"/>
        </dgm:presLayoutVars>
      </dgm:prSet>
      <dgm:spPr/>
    </dgm:pt>
    <dgm:pt modelId="{D4D10D45-818B-4066-8F7C-70E3AB6CF53E}" type="pres">
      <dgm:prSet presAssocID="{2BF8BDE5-4D70-473E-8184-19095A831882}" presName="node" presStyleLbl="node1" presStyleIdx="0" presStyleCnt="1" custScaleY="99353" custLinFactNeighborX="1201">
        <dgm:presLayoutVars>
          <dgm:bulletEnabled val="1"/>
        </dgm:presLayoutVars>
      </dgm:prSet>
      <dgm:spPr/>
    </dgm:pt>
  </dgm:ptLst>
  <dgm:cxnLst>
    <dgm:cxn modelId="{B2AEDC67-0116-499C-A3BD-5E97F22E413D}" type="presOf" srcId="{D3A34C61-156F-4147-A59A-6050EA277EEF}" destId="{E08AD9E3-626C-463D-920D-5A6162C3EAA2}" srcOrd="0" destOrd="0" presId="urn:microsoft.com/office/officeart/2005/8/layout/process1"/>
    <dgm:cxn modelId="{5053B271-DC80-492E-B6C9-40D5D9471639}" type="presOf" srcId="{2BF8BDE5-4D70-473E-8184-19095A831882}" destId="{D4D10D45-818B-4066-8F7C-70E3AB6CF53E}" srcOrd="0" destOrd="0" presId="urn:microsoft.com/office/officeart/2005/8/layout/process1"/>
    <dgm:cxn modelId="{A6B3B2DE-08AD-49BD-85B7-43DB812BE1B1}" srcId="{D3A34C61-156F-4147-A59A-6050EA277EEF}" destId="{2BF8BDE5-4D70-473E-8184-19095A831882}" srcOrd="0" destOrd="0" parTransId="{750C87DF-3DB5-4372-B022-F8F826656A1B}" sibTransId="{2F696EEB-3FDF-4C34-BCA3-C6996F19F87E}"/>
    <dgm:cxn modelId="{661EC75E-8877-40A0-A8B7-9C486C73A83B}" type="presParOf" srcId="{E08AD9E3-626C-463D-920D-5A6162C3EAA2}" destId="{D4D10D45-818B-4066-8F7C-70E3AB6CF53E}" srcOrd="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18FB6F-F10E-4F48-BA1C-EE659A1EE63E}">
      <dsp:nvSpPr>
        <dsp:cNvPr id="0" name=""/>
        <dsp:cNvSpPr/>
      </dsp:nvSpPr>
      <dsp:spPr>
        <a:xfrm>
          <a:off x="315" y="351023"/>
          <a:ext cx="2956619" cy="295661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62713" tIns="34290" rIns="162713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700" kern="1200" dirty="0" err="1"/>
            <a:t>Recap</a:t>
          </a:r>
          <a:r>
            <a:rPr lang="de-DE" sz="2700" kern="1200" dirty="0"/>
            <a:t> </a:t>
          </a:r>
          <a:r>
            <a:rPr lang="de-DE" sz="2700" kern="1200" dirty="0" err="1"/>
            <a:t>datasets</a:t>
          </a:r>
          <a:r>
            <a:rPr lang="de-DE" sz="2700" kern="1200" dirty="0"/>
            <a:t> </a:t>
          </a:r>
          <a:r>
            <a:rPr lang="de-DE" sz="2700" kern="1200" dirty="0" err="1"/>
            <a:t>difficulties</a:t>
          </a:r>
          <a:endParaRPr lang="de-DE" sz="2700" kern="1200" dirty="0"/>
        </a:p>
      </dsp:txBody>
      <dsp:txXfrm>
        <a:off x="433302" y="784010"/>
        <a:ext cx="2090645" cy="2090645"/>
      </dsp:txXfrm>
    </dsp:sp>
    <dsp:sp modelId="{8F604975-AE40-4BC8-ACDA-5E5F2673AE92}">
      <dsp:nvSpPr>
        <dsp:cNvPr id="0" name=""/>
        <dsp:cNvSpPr/>
      </dsp:nvSpPr>
      <dsp:spPr>
        <a:xfrm>
          <a:off x="2368242" y="402084"/>
          <a:ext cx="2956619" cy="295661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62713" tIns="34290" rIns="162713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700" kern="1200" dirty="0" err="1"/>
            <a:t>Results</a:t>
          </a:r>
          <a:r>
            <a:rPr lang="de-DE" sz="2700" kern="1200" dirty="0"/>
            <a:t> and </a:t>
          </a:r>
          <a:r>
            <a:rPr lang="de-DE" sz="2700" kern="1200" dirty="0" err="1"/>
            <a:t>discussion</a:t>
          </a:r>
          <a:endParaRPr lang="de-DE" sz="2700" kern="1200" dirty="0"/>
        </a:p>
      </dsp:txBody>
      <dsp:txXfrm>
        <a:off x="2801229" y="835071"/>
        <a:ext cx="2090645" cy="2090645"/>
      </dsp:txXfrm>
    </dsp:sp>
    <dsp:sp modelId="{67A4B00E-A851-40D2-AE8E-C94E968716EE}">
      <dsp:nvSpPr>
        <dsp:cNvPr id="0" name=""/>
        <dsp:cNvSpPr/>
      </dsp:nvSpPr>
      <dsp:spPr>
        <a:xfrm>
          <a:off x="4733538" y="402084"/>
          <a:ext cx="2956619" cy="295661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62713" tIns="34290" rIns="162713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700" kern="1200" dirty="0"/>
            <a:t>Challenges</a:t>
          </a:r>
        </a:p>
      </dsp:txBody>
      <dsp:txXfrm>
        <a:off x="5166525" y="835071"/>
        <a:ext cx="2090645" cy="2090645"/>
      </dsp:txXfrm>
    </dsp:sp>
    <dsp:sp modelId="{A9075AAE-4F8A-42E9-ADDF-35A56B192722}">
      <dsp:nvSpPr>
        <dsp:cNvPr id="0" name=""/>
        <dsp:cNvSpPr/>
      </dsp:nvSpPr>
      <dsp:spPr>
        <a:xfrm>
          <a:off x="7098833" y="402084"/>
          <a:ext cx="2956619" cy="295661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62713" tIns="34290" rIns="162713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700" kern="1200" dirty="0"/>
            <a:t>Summary- </a:t>
          </a:r>
          <a:r>
            <a:rPr lang="de-DE" sz="2700" kern="1200" dirty="0" err="1"/>
            <a:t>our</a:t>
          </a:r>
          <a:r>
            <a:rPr lang="de-DE" sz="2700" kern="1200" dirty="0"/>
            <a:t> </a:t>
          </a:r>
          <a:r>
            <a:rPr lang="de-DE" sz="2700" kern="1200" dirty="0" err="1"/>
            <a:t>perfect</a:t>
          </a:r>
          <a:r>
            <a:rPr lang="de-DE" sz="2700" kern="1200" dirty="0"/>
            <a:t> recipe</a:t>
          </a:r>
        </a:p>
      </dsp:txBody>
      <dsp:txXfrm>
        <a:off x="7531820" y="835071"/>
        <a:ext cx="2090645" cy="209064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D10D45-818B-4066-8F7C-70E3AB6CF53E}">
      <dsp:nvSpPr>
        <dsp:cNvPr id="0" name=""/>
        <dsp:cNvSpPr/>
      </dsp:nvSpPr>
      <dsp:spPr>
        <a:xfrm>
          <a:off x="0" y="0"/>
          <a:ext cx="4056066" cy="228347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600" kern="1200" dirty="0">
            <a:solidFill>
              <a:schemeClr val="bg1"/>
            </a:solidFill>
          </a:endParaRPr>
        </a:p>
      </dsp:txBody>
      <dsp:txXfrm>
        <a:off x="66881" y="66881"/>
        <a:ext cx="3922304" cy="214971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D10D45-818B-4066-8F7C-70E3AB6CF53E}">
      <dsp:nvSpPr>
        <dsp:cNvPr id="0" name=""/>
        <dsp:cNvSpPr/>
      </dsp:nvSpPr>
      <dsp:spPr>
        <a:xfrm>
          <a:off x="11411" y="0"/>
          <a:ext cx="5834368" cy="277346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600" kern="1200" dirty="0">
            <a:solidFill>
              <a:schemeClr val="bg1"/>
            </a:solidFill>
          </a:endParaRPr>
        </a:p>
      </dsp:txBody>
      <dsp:txXfrm>
        <a:off x="92643" y="81232"/>
        <a:ext cx="5671904" cy="261099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3">
  <dgm:title val=""/>
  <dgm:desc val=""/>
  <dgm:catLst>
    <dgm:cat type="relationship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fallback" val="2D"/>
        </dgm:alg>
      </dgm:if>
      <dgm:else name="Name3">
        <dgm:alg type="lin">
          <dgm:param type="fallback" val="2D"/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refType="w" refFor="ch" refPtType="node"/>
      <dgm:constr type="w" for="ch" forName="space" refType="w" refFor="ch" refPtType="node" fact="-0.2"/>
      <dgm:constr type="primFontSz" for="ch" ptType="node" op="equ" val="65"/>
    </dgm:constrLst>
    <dgm:ruleLst/>
    <dgm:forEach name="Name4" axis="ch" ptType="node">
      <dgm:layoutNode name="Name5" styleLbl="vennNode1">
        <dgm:varLst>
          <dgm:bulletEnabled val="1"/>
        </dgm:varLst>
        <dgm:alg type="tx">
          <dgm:param type="txAnchorVertCh" val="mid"/>
          <dgm:param type="txAnchorHorzCh" val="ctr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tMarg" refType="primFontSz" fact="0.1"/>
          <dgm:constr type="bMarg" refType="primFontSz" fact="0.1"/>
          <dgm:constr type="lMarg" refType="w" fact="0.156"/>
          <dgm:constr type="rMarg" refType="w" fact="0.156"/>
        </dgm:constrLst>
        <dgm:ruleLst>
          <dgm:rule type="primFontSz" val="5" fact="NaN" max="NaN"/>
        </dgm:ruleLst>
      </dgm:layoutNode>
      <dgm:forEach name="Name6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819AD3-658A-4022-B873-92D104DA997E}" type="datetimeFigureOut">
              <a:rPr lang="de-DE" smtClean="0"/>
              <a:t>14.07.2022</a:t>
            </a:fld>
            <a:endParaRPr lang="de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55E504-1BBF-47A8-A405-3F5D7287064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840733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55E504-1BBF-47A8-A405-3F5D72870642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535873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55E504-1BBF-47A8-A405-3F5D72870642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92753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55E504-1BBF-47A8-A405-3F5D72870642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435893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2BA00-AC15-41D8-8902-3204B92BB7E4}" type="datetime1">
              <a:rPr lang="en-US" smtClean="0"/>
              <a:t>7/14/2022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29538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664FB-45CA-4FCF-8973-3C17A44DCE71}" type="datetime1">
              <a:rPr lang="en-US" smtClean="0"/>
              <a:t>7/14/2022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95814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C05C0C-069F-4753-ACEC-CD7541B655EF}" type="datetime1">
              <a:rPr lang="en-US" smtClean="0"/>
              <a:t>7/14/2022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39264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684F5-6B56-4DF4-A0D1-5D48A3801878}" type="datetime1">
              <a:rPr lang="en-US" smtClean="0"/>
              <a:t>7/14/2022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33476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10BCC-5286-49FD-B254-904475B5DCB7}" type="datetime1">
              <a:rPr lang="en-US" smtClean="0"/>
              <a:t>7/14/2022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19069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218F6-1CC3-4AC2-99F1-F06A87B5F86B}" type="datetime1">
              <a:rPr lang="en-US" smtClean="0"/>
              <a:t>7/14/2022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99060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B5402-61F9-4B71-B017-FD5CC4AF0E3E}" type="datetime1">
              <a:rPr lang="en-US" smtClean="0"/>
              <a:t>7/14/2022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91865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9395C-79C6-426F-86EC-40193A7C24F6}" type="datetime1">
              <a:rPr lang="en-US" smtClean="0"/>
              <a:t>7/14/2022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8667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7BF69-3817-4B60-B5E0-D05249886B0C}" type="datetime1">
              <a:rPr lang="en-US" smtClean="0"/>
              <a:t>7/14/2022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14910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368F3BA8-8C1B-41A2-9810-C7178B45F09C}" type="datetime1">
              <a:rPr lang="en-US" smtClean="0"/>
              <a:t>7/14/2022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70968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A4A75A6-E58D-4AA2-B6EE-8899950A9E70}" type="datetime1">
              <a:rPr lang="en-US" smtClean="0"/>
              <a:t>7/14/2022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4229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1AA3B7A5-D4B8-4DBC-9574-A35B6196BE4C}" type="datetime1">
              <a:rPr lang="en-US" smtClean="0"/>
              <a:t>7/14/2022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08760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66" r:id="rId6"/>
    <p:sldLayoutId id="2147483662" r:id="rId7"/>
    <p:sldLayoutId id="2147483663" r:id="rId8"/>
    <p:sldLayoutId id="2147483664" r:id="rId9"/>
    <p:sldLayoutId id="2147483665" r:id="rId10"/>
    <p:sldLayoutId id="2147483667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svg"/><Relationship Id="rId9" Type="http://schemas.openxmlformats.org/officeDocument/2006/relationships/image" Target="../media/image14.sv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sv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../clipboard/media/image7.png"/><Relationship Id="rId3" Type="http://schemas.openxmlformats.org/officeDocument/2006/relationships/image" Target="../media/image30.png"/><Relationship Id="rId7" Type="http://schemas.openxmlformats.org/officeDocument/2006/relationships/image" Target="../../clipboard/media/image6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openxmlformats.org/officeDocument/2006/relationships/image" Target="../../clipboard/media/image10.png"/><Relationship Id="rId5" Type="http://schemas.openxmlformats.org/officeDocument/2006/relationships/image" Target="../media/image32.png"/><Relationship Id="rId10" Type="http://schemas.openxmlformats.org/officeDocument/2006/relationships/image" Target="../../clipboard/media/image9.png"/><Relationship Id="rId4" Type="http://schemas.openxmlformats.org/officeDocument/2006/relationships/image" Target="../media/image31.png"/><Relationship Id="rId9" Type="http://schemas.openxmlformats.org/officeDocument/2006/relationships/image" Target="../../clipboard/media/image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40.png"/><Relationship Id="rId7" Type="http://schemas.openxmlformats.org/officeDocument/2006/relationships/diagramColors" Target="../diagrams/colors2.xm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Relationship Id="rId9" Type="http://schemas.openxmlformats.org/officeDocument/2006/relationships/image" Target="../media/image840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0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svg"/><Relationship Id="rId9" Type="http://schemas.openxmlformats.org/officeDocument/2006/relationships/image" Target="../media/image14.sv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9FDA82-A3FB-46BC-B7CF-8EC169C36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Timeline</a:t>
            </a:r>
          </a:p>
        </p:txBody>
      </p:sp>
      <p:sp>
        <p:nvSpPr>
          <p:cNvPr id="11" name="Google Shape;409;p39">
            <a:extLst>
              <a:ext uri="{FF2B5EF4-FFF2-40B4-BE49-F238E27FC236}">
                <a16:creationId xmlns:a16="http://schemas.microsoft.com/office/drawing/2014/main" id="{80D991A3-9AF7-4F70-80DE-D8FCACB511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3429000"/>
            <a:ext cx="12192000" cy="1236225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228600" cap="flat" cmpd="sng">
            <a:solidFill>
              <a:schemeClr val="dk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indent="0">
              <a:buNone/>
            </a:pPr>
            <a:r>
              <a:rPr lang="de-DE" dirty="0"/>
              <a:t>   </a:t>
            </a:r>
          </a:p>
        </p:txBody>
      </p:sp>
      <p:sp>
        <p:nvSpPr>
          <p:cNvPr id="13" name="Google Shape;410;p39">
            <a:extLst>
              <a:ext uri="{FF2B5EF4-FFF2-40B4-BE49-F238E27FC236}">
                <a16:creationId xmlns:a16="http://schemas.microsoft.com/office/drawing/2014/main" id="{15CB4FE4-D6A5-4A35-A7F5-9746A2386FFF}"/>
              </a:ext>
            </a:extLst>
          </p:cNvPr>
          <p:cNvSpPr/>
          <p:nvPr/>
        </p:nvSpPr>
        <p:spPr>
          <a:xfrm>
            <a:off x="0" y="3429000"/>
            <a:ext cx="12192000" cy="1236225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" name="Inhaltsplatzhalter 4" descr="Programmiererin mit einfarbiger Füllung">
            <a:extLst>
              <a:ext uri="{FF2B5EF4-FFF2-40B4-BE49-F238E27FC236}">
                <a16:creationId xmlns:a16="http://schemas.microsoft.com/office/drawing/2014/main" id="{60571C09-8518-4206-9CB8-36DFDF295A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3988594"/>
            <a:ext cx="515718" cy="515718"/>
          </a:xfrm>
          <a:prstGeom prst="rect">
            <a:avLst/>
          </a:prstGeom>
        </p:spPr>
      </p:pic>
      <p:pic>
        <p:nvPicPr>
          <p:cNvPr id="19" name="Inhaltsplatzhalter 4" descr="Programmiererin mit einfarbiger Füllung">
            <a:extLst>
              <a:ext uri="{FF2B5EF4-FFF2-40B4-BE49-F238E27FC236}">
                <a16:creationId xmlns:a16="http://schemas.microsoft.com/office/drawing/2014/main" id="{9D1309D7-D3FF-4BFE-AA99-0F8AF60A92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4865" y="4004627"/>
            <a:ext cx="508317" cy="508317"/>
          </a:xfrm>
          <a:prstGeom prst="rect">
            <a:avLst/>
          </a:prstGeom>
        </p:spPr>
      </p:pic>
      <p:pic>
        <p:nvPicPr>
          <p:cNvPr id="20" name="Inhaltsplatzhalter 4" descr="Programmiererin mit einfarbiger Füllung">
            <a:extLst>
              <a:ext uri="{FF2B5EF4-FFF2-40B4-BE49-F238E27FC236}">
                <a16:creationId xmlns:a16="http://schemas.microsoft.com/office/drawing/2014/main" id="{EC4C866A-AE84-4447-94FE-FD0FADE798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2377" y="3981193"/>
            <a:ext cx="515718" cy="515718"/>
          </a:xfrm>
          <a:prstGeom prst="rect">
            <a:avLst/>
          </a:prstGeom>
        </p:spPr>
      </p:pic>
      <p:pic>
        <p:nvPicPr>
          <p:cNvPr id="21" name="Inhaltsplatzhalter 4" descr="Programmiererin mit einfarbiger Füllung">
            <a:extLst>
              <a:ext uri="{FF2B5EF4-FFF2-40B4-BE49-F238E27FC236}">
                <a16:creationId xmlns:a16="http://schemas.microsoft.com/office/drawing/2014/main" id="{816787F3-1040-4884-95FB-5F1CD8B9AF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9889" y="3988594"/>
            <a:ext cx="508317" cy="508317"/>
          </a:xfrm>
          <a:prstGeom prst="rect">
            <a:avLst/>
          </a:prstGeom>
        </p:spPr>
      </p:pic>
      <p:pic>
        <p:nvPicPr>
          <p:cNvPr id="23" name="Grafik 22" descr="Kennzeichen mit einfarbiger Füllung">
            <a:extLst>
              <a:ext uri="{FF2B5EF4-FFF2-40B4-BE49-F238E27FC236}">
                <a16:creationId xmlns:a16="http://schemas.microsoft.com/office/drawing/2014/main" id="{5552902E-8865-4E5E-BEDB-CDEA9C3DBA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00550" y="2379498"/>
            <a:ext cx="692552" cy="692552"/>
          </a:xfrm>
          <a:prstGeom prst="rect">
            <a:avLst/>
          </a:prstGeom>
        </p:spPr>
      </p:pic>
      <p:grpSp>
        <p:nvGrpSpPr>
          <p:cNvPr id="24" name="Google Shape;411;p39">
            <a:extLst>
              <a:ext uri="{FF2B5EF4-FFF2-40B4-BE49-F238E27FC236}">
                <a16:creationId xmlns:a16="http://schemas.microsoft.com/office/drawing/2014/main" id="{FD8D35D2-D2F2-4D22-8423-85EB56D77EAD}"/>
              </a:ext>
            </a:extLst>
          </p:cNvPr>
          <p:cNvGrpSpPr/>
          <p:nvPr/>
        </p:nvGrpSpPr>
        <p:grpSpPr>
          <a:xfrm>
            <a:off x="2286942" y="2596681"/>
            <a:ext cx="841607" cy="786082"/>
            <a:chOff x="1854273" y="1772729"/>
            <a:chExt cx="337532" cy="334744"/>
          </a:xfrm>
        </p:grpSpPr>
        <p:sp>
          <p:nvSpPr>
            <p:cNvPr id="25" name="Google Shape;412;p39">
              <a:extLst>
                <a:ext uri="{FF2B5EF4-FFF2-40B4-BE49-F238E27FC236}">
                  <a16:creationId xmlns:a16="http://schemas.microsoft.com/office/drawing/2014/main" id="{B72F39E9-8472-4256-A652-FBFEC92A117A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" name="Google Shape;413;p39">
              <a:extLst>
                <a:ext uri="{FF2B5EF4-FFF2-40B4-BE49-F238E27FC236}">
                  <a16:creationId xmlns:a16="http://schemas.microsoft.com/office/drawing/2014/main" id="{C3CA2ADE-A734-450D-81EE-ECDC0E943AE6}"/>
                </a:ext>
              </a:extLst>
            </p:cNvPr>
            <p:cNvSpPr/>
            <p:nvPr/>
          </p:nvSpPr>
          <p:spPr>
            <a:xfrm>
              <a:off x="1854273" y="1843001"/>
              <a:ext cx="337532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10.05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33" name="Google Shape;411;p39">
            <a:extLst>
              <a:ext uri="{FF2B5EF4-FFF2-40B4-BE49-F238E27FC236}">
                <a16:creationId xmlns:a16="http://schemas.microsoft.com/office/drawing/2014/main" id="{CADF3AEB-F63E-488E-813D-9E785BBE554C}"/>
              </a:ext>
            </a:extLst>
          </p:cNvPr>
          <p:cNvGrpSpPr/>
          <p:nvPr/>
        </p:nvGrpSpPr>
        <p:grpSpPr>
          <a:xfrm>
            <a:off x="3084679" y="4236093"/>
            <a:ext cx="841607" cy="786082"/>
            <a:chOff x="1854273" y="1772729"/>
            <a:chExt cx="337532" cy="334744"/>
          </a:xfrm>
        </p:grpSpPr>
        <p:sp>
          <p:nvSpPr>
            <p:cNvPr id="34" name="Google Shape;412;p39">
              <a:extLst>
                <a:ext uri="{FF2B5EF4-FFF2-40B4-BE49-F238E27FC236}">
                  <a16:creationId xmlns:a16="http://schemas.microsoft.com/office/drawing/2014/main" id="{8EBF4C0B-57B7-43BA-9D14-6F5E8D0D0C1D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" name="Google Shape;413;p39">
              <a:extLst>
                <a:ext uri="{FF2B5EF4-FFF2-40B4-BE49-F238E27FC236}">
                  <a16:creationId xmlns:a16="http://schemas.microsoft.com/office/drawing/2014/main" id="{B82623F7-E89B-4E98-851F-95379D6BB6E6}"/>
                </a:ext>
              </a:extLst>
            </p:cNvPr>
            <p:cNvSpPr/>
            <p:nvPr/>
          </p:nvSpPr>
          <p:spPr>
            <a:xfrm>
              <a:off x="1854273" y="1843001"/>
              <a:ext cx="337532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17.05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36" name="Google Shape;411;p39">
            <a:extLst>
              <a:ext uri="{FF2B5EF4-FFF2-40B4-BE49-F238E27FC236}">
                <a16:creationId xmlns:a16="http://schemas.microsoft.com/office/drawing/2014/main" id="{25025AC3-7EE6-4576-B695-1A17AA70B6CC}"/>
              </a:ext>
            </a:extLst>
          </p:cNvPr>
          <p:cNvGrpSpPr/>
          <p:nvPr/>
        </p:nvGrpSpPr>
        <p:grpSpPr>
          <a:xfrm>
            <a:off x="4662319" y="2762487"/>
            <a:ext cx="841607" cy="786082"/>
            <a:chOff x="1854273" y="1772729"/>
            <a:chExt cx="337532" cy="334744"/>
          </a:xfrm>
        </p:grpSpPr>
        <p:sp>
          <p:nvSpPr>
            <p:cNvPr id="37" name="Google Shape;412;p39">
              <a:extLst>
                <a:ext uri="{FF2B5EF4-FFF2-40B4-BE49-F238E27FC236}">
                  <a16:creationId xmlns:a16="http://schemas.microsoft.com/office/drawing/2014/main" id="{68E386C7-524B-4BBC-8C47-697A75E23900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" name="Google Shape;413;p39">
              <a:extLst>
                <a:ext uri="{FF2B5EF4-FFF2-40B4-BE49-F238E27FC236}">
                  <a16:creationId xmlns:a16="http://schemas.microsoft.com/office/drawing/2014/main" id="{CE21E2A8-D562-4084-B4AC-9ABAE2E5110D}"/>
                </a:ext>
              </a:extLst>
            </p:cNvPr>
            <p:cNvSpPr/>
            <p:nvPr/>
          </p:nvSpPr>
          <p:spPr>
            <a:xfrm>
              <a:off x="1854273" y="1843001"/>
              <a:ext cx="337532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31.05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39" name="Google Shape;411;p39">
            <a:extLst>
              <a:ext uri="{FF2B5EF4-FFF2-40B4-BE49-F238E27FC236}">
                <a16:creationId xmlns:a16="http://schemas.microsoft.com/office/drawing/2014/main" id="{9E843F2C-C2C9-45E0-963E-D0A25F635CE4}"/>
              </a:ext>
            </a:extLst>
          </p:cNvPr>
          <p:cNvGrpSpPr/>
          <p:nvPr/>
        </p:nvGrpSpPr>
        <p:grpSpPr>
          <a:xfrm>
            <a:off x="5436717" y="4154595"/>
            <a:ext cx="946300" cy="786082"/>
            <a:chOff x="1823890" y="1772729"/>
            <a:chExt cx="379520" cy="334744"/>
          </a:xfrm>
        </p:grpSpPr>
        <p:sp>
          <p:nvSpPr>
            <p:cNvPr id="40" name="Google Shape;412;p39">
              <a:extLst>
                <a:ext uri="{FF2B5EF4-FFF2-40B4-BE49-F238E27FC236}">
                  <a16:creationId xmlns:a16="http://schemas.microsoft.com/office/drawing/2014/main" id="{DEBE46DF-B102-4069-9872-7D60F6DB4B0E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" name="Google Shape;413;p39">
              <a:extLst>
                <a:ext uri="{FF2B5EF4-FFF2-40B4-BE49-F238E27FC236}">
                  <a16:creationId xmlns:a16="http://schemas.microsoft.com/office/drawing/2014/main" id="{C8FD3A92-D45E-43A3-92D3-B52A4C236E08}"/>
                </a:ext>
              </a:extLst>
            </p:cNvPr>
            <p:cNvSpPr/>
            <p:nvPr/>
          </p:nvSpPr>
          <p:spPr>
            <a:xfrm>
              <a:off x="1823890" y="1846430"/>
              <a:ext cx="379520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07.06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42" name="Google Shape;411;p39">
            <a:extLst>
              <a:ext uri="{FF2B5EF4-FFF2-40B4-BE49-F238E27FC236}">
                <a16:creationId xmlns:a16="http://schemas.microsoft.com/office/drawing/2014/main" id="{0A38E6EB-97B9-41EC-B314-9BABA679968D}"/>
              </a:ext>
            </a:extLst>
          </p:cNvPr>
          <p:cNvGrpSpPr/>
          <p:nvPr/>
        </p:nvGrpSpPr>
        <p:grpSpPr>
          <a:xfrm>
            <a:off x="7129724" y="2893317"/>
            <a:ext cx="841607" cy="786082"/>
            <a:chOff x="1854273" y="1772729"/>
            <a:chExt cx="337532" cy="334744"/>
          </a:xfrm>
        </p:grpSpPr>
        <p:sp>
          <p:nvSpPr>
            <p:cNvPr id="43" name="Google Shape;412;p39">
              <a:extLst>
                <a:ext uri="{FF2B5EF4-FFF2-40B4-BE49-F238E27FC236}">
                  <a16:creationId xmlns:a16="http://schemas.microsoft.com/office/drawing/2014/main" id="{48E9B1BB-0BD1-4890-9A72-A9FCA3752F63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" name="Google Shape;413;p39">
              <a:extLst>
                <a:ext uri="{FF2B5EF4-FFF2-40B4-BE49-F238E27FC236}">
                  <a16:creationId xmlns:a16="http://schemas.microsoft.com/office/drawing/2014/main" id="{5625C5D0-DE7C-4355-84E4-AE5BF26D1D6A}"/>
                </a:ext>
              </a:extLst>
            </p:cNvPr>
            <p:cNvSpPr/>
            <p:nvPr/>
          </p:nvSpPr>
          <p:spPr>
            <a:xfrm>
              <a:off x="1854273" y="1843001"/>
              <a:ext cx="337532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14.06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45" name="Google Shape;411;p39">
            <a:extLst>
              <a:ext uri="{FF2B5EF4-FFF2-40B4-BE49-F238E27FC236}">
                <a16:creationId xmlns:a16="http://schemas.microsoft.com/office/drawing/2014/main" id="{B2743288-85E9-4A29-A995-A76078556A7C}"/>
              </a:ext>
            </a:extLst>
          </p:cNvPr>
          <p:cNvGrpSpPr/>
          <p:nvPr/>
        </p:nvGrpSpPr>
        <p:grpSpPr>
          <a:xfrm>
            <a:off x="8221447" y="3883020"/>
            <a:ext cx="841607" cy="786082"/>
            <a:chOff x="1854273" y="1772729"/>
            <a:chExt cx="337532" cy="334744"/>
          </a:xfrm>
        </p:grpSpPr>
        <p:sp>
          <p:nvSpPr>
            <p:cNvPr id="46" name="Google Shape;412;p39">
              <a:extLst>
                <a:ext uri="{FF2B5EF4-FFF2-40B4-BE49-F238E27FC236}">
                  <a16:creationId xmlns:a16="http://schemas.microsoft.com/office/drawing/2014/main" id="{C1ABAFE9-408C-4C29-B413-03CA109C7E2D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" name="Google Shape;413;p39">
              <a:extLst>
                <a:ext uri="{FF2B5EF4-FFF2-40B4-BE49-F238E27FC236}">
                  <a16:creationId xmlns:a16="http://schemas.microsoft.com/office/drawing/2014/main" id="{A989C5D2-3F96-4B7E-ACA1-BED4108938E4}"/>
                </a:ext>
              </a:extLst>
            </p:cNvPr>
            <p:cNvSpPr/>
            <p:nvPr/>
          </p:nvSpPr>
          <p:spPr>
            <a:xfrm>
              <a:off x="1854273" y="1843001"/>
              <a:ext cx="337532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21.06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48" name="Google Shape;411;p39">
            <a:extLst>
              <a:ext uri="{FF2B5EF4-FFF2-40B4-BE49-F238E27FC236}">
                <a16:creationId xmlns:a16="http://schemas.microsoft.com/office/drawing/2014/main" id="{6269693F-B82B-4786-880F-4BA792B0E904}"/>
              </a:ext>
            </a:extLst>
          </p:cNvPr>
          <p:cNvGrpSpPr/>
          <p:nvPr/>
        </p:nvGrpSpPr>
        <p:grpSpPr>
          <a:xfrm>
            <a:off x="9511962" y="3537703"/>
            <a:ext cx="841607" cy="786082"/>
            <a:chOff x="1854273" y="1772729"/>
            <a:chExt cx="337532" cy="334744"/>
          </a:xfrm>
        </p:grpSpPr>
        <p:sp>
          <p:nvSpPr>
            <p:cNvPr id="49" name="Google Shape;412;p39">
              <a:extLst>
                <a:ext uri="{FF2B5EF4-FFF2-40B4-BE49-F238E27FC236}">
                  <a16:creationId xmlns:a16="http://schemas.microsoft.com/office/drawing/2014/main" id="{A6C3D5D9-21D9-4C87-87F5-C833D69F39D7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" name="Google Shape;413;p39">
              <a:extLst>
                <a:ext uri="{FF2B5EF4-FFF2-40B4-BE49-F238E27FC236}">
                  <a16:creationId xmlns:a16="http://schemas.microsoft.com/office/drawing/2014/main" id="{91158E95-F4BE-471D-9F27-895B7920E60E}"/>
                </a:ext>
              </a:extLst>
            </p:cNvPr>
            <p:cNvSpPr/>
            <p:nvPr/>
          </p:nvSpPr>
          <p:spPr>
            <a:xfrm>
              <a:off x="1854273" y="1843001"/>
              <a:ext cx="337532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28.06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sp>
        <p:nvSpPr>
          <p:cNvPr id="51" name="Rechteck 50">
            <a:extLst>
              <a:ext uri="{FF2B5EF4-FFF2-40B4-BE49-F238E27FC236}">
                <a16:creationId xmlns:a16="http://schemas.microsoft.com/office/drawing/2014/main" id="{A61556E7-C358-4A8F-944A-378833BC349A}"/>
              </a:ext>
            </a:extLst>
          </p:cNvPr>
          <p:cNvSpPr/>
          <p:nvPr/>
        </p:nvSpPr>
        <p:spPr>
          <a:xfrm>
            <a:off x="9905058" y="3043954"/>
            <a:ext cx="1948378" cy="3130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4" name="Textfeld 53">
            <a:extLst>
              <a:ext uri="{FF2B5EF4-FFF2-40B4-BE49-F238E27FC236}">
                <a16:creationId xmlns:a16="http://schemas.microsoft.com/office/drawing/2014/main" id="{8BF6EC7C-105B-4D89-A9F1-250806F7A436}"/>
              </a:ext>
            </a:extLst>
          </p:cNvPr>
          <p:cNvSpPr txBox="1"/>
          <p:nvPr/>
        </p:nvSpPr>
        <p:spPr>
          <a:xfrm>
            <a:off x="2113094" y="2194832"/>
            <a:ext cx="1555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First </a:t>
            </a:r>
            <a:r>
              <a:rPr lang="de-DE" dirty="0" err="1"/>
              <a:t>steps</a:t>
            </a:r>
            <a:endParaRPr lang="de-DE" dirty="0"/>
          </a:p>
        </p:txBody>
      </p:sp>
      <p:sp>
        <p:nvSpPr>
          <p:cNvPr id="58" name="Textfeld 57">
            <a:extLst>
              <a:ext uri="{FF2B5EF4-FFF2-40B4-BE49-F238E27FC236}">
                <a16:creationId xmlns:a16="http://schemas.microsoft.com/office/drawing/2014/main" id="{B20EE417-5FD8-42AA-B81A-BB1B545A405A}"/>
              </a:ext>
            </a:extLst>
          </p:cNvPr>
          <p:cNvSpPr txBox="1"/>
          <p:nvPr/>
        </p:nvSpPr>
        <p:spPr>
          <a:xfrm>
            <a:off x="2614164" y="5158601"/>
            <a:ext cx="2140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Project </a:t>
            </a:r>
            <a:r>
              <a:rPr lang="de-DE" dirty="0" err="1"/>
              <a:t>proposal</a:t>
            </a:r>
            <a:endParaRPr lang="de-DE" dirty="0"/>
          </a:p>
        </p:txBody>
      </p:sp>
      <p:sp>
        <p:nvSpPr>
          <p:cNvPr id="59" name="Textfeld 58">
            <a:extLst>
              <a:ext uri="{FF2B5EF4-FFF2-40B4-BE49-F238E27FC236}">
                <a16:creationId xmlns:a16="http://schemas.microsoft.com/office/drawing/2014/main" id="{CDC38684-D065-494F-9968-947BF07FC4F5}"/>
              </a:ext>
            </a:extLst>
          </p:cNvPr>
          <p:cNvSpPr txBox="1"/>
          <p:nvPr/>
        </p:nvSpPr>
        <p:spPr>
          <a:xfrm>
            <a:off x="7685703" y="4843498"/>
            <a:ext cx="2865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Multithresholding</a:t>
            </a:r>
            <a:endParaRPr lang="de-DE" dirty="0"/>
          </a:p>
        </p:txBody>
      </p:sp>
      <p:sp>
        <p:nvSpPr>
          <p:cNvPr id="60" name="Textfeld 59">
            <a:extLst>
              <a:ext uri="{FF2B5EF4-FFF2-40B4-BE49-F238E27FC236}">
                <a16:creationId xmlns:a16="http://schemas.microsoft.com/office/drawing/2014/main" id="{7F319A31-CAC8-46E8-A12E-6B4D9BECD404}"/>
              </a:ext>
            </a:extLst>
          </p:cNvPr>
          <p:cNvSpPr txBox="1"/>
          <p:nvPr/>
        </p:nvSpPr>
        <p:spPr>
          <a:xfrm>
            <a:off x="7102999" y="2247182"/>
            <a:ext cx="15556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Local</a:t>
            </a:r>
            <a:r>
              <a:rPr lang="de-DE" dirty="0"/>
              <a:t> </a:t>
            </a:r>
            <a:r>
              <a:rPr lang="de-DE" dirty="0" err="1"/>
              <a:t>threshold</a:t>
            </a:r>
            <a:endParaRPr lang="de-DE" dirty="0"/>
          </a:p>
        </p:txBody>
      </p:sp>
      <p:sp>
        <p:nvSpPr>
          <p:cNvPr id="61" name="Textfeld 60">
            <a:extLst>
              <a:ext uri="{FF2B5EF4-FFF2-40B4-BE49-F238E27FC236}">
                <a16:creationId xmlns:a16="http://schemas.microsoft.com/office/drawing/2014/main" id="{720D1BD6-4DEB-46DC-A77B-41554E17EE7F}"/>
              </a:ext>
            </a:extLst>
          </p:cNvPr>
          <p:cNvSpPr txBox="1"/>
          <p:nvPr/>
        </p:nvSpPr>
        <p:spPr>
          <a:xfrm>
            <a:off x="5243155" y="5142485"/>
            <a:ext cx="18598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Preprocessing</a:t>
            </a:r>
            <a:r>
              <a:rPr lang="de-DE" dirty="0"/>
              <a:t> and </a:t>
            </a:r>
            <a:r>
              <a:rPr lang="de-DE" dirty="0" err="1"/>
              <a:t>testing</a:t>
            </a:r>
            <a:endParaRPr lang="de-DE" dirty="0"/>
          </a:p>
        </p:txBody>
      </p:sp>
      <p:sp>
        <p:nvSpPr>
          <p:cNvPr id="62" name="Textfeld 61">
            <a:extLst>
              <a:ext uri="{FF2B5EF4-FFF2-40B4-BE49-F238E27FC236}">
                <a16:creationId xmlns:a16="http://schemas.microsoft.com/office/drawing/2014/main" id="{087E8D1B-0B55-4F87-91A0-DBA5844C7EC0}"/>
              </a:ext>
            </a:extLst>
          </p:cNvPr>
          <p:cNvSpPr txBox="1"/>
          <p:nvPr/>
        </p:nvSpPr>
        <p:spPr>
          <a:xfrm>
            <a:off x="4348134" y="2397844"/>
            <a:ext cx="2413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Otsu and </a:t>
            </a:r>
            <a:r>
              <a:rPr lang="de-DE" dirty="0" err="1"/>
              <a:t>Dice</a:t>
            </a:r>
            <a:r>
              <a:rPr lang="de-DE" dirty="0"/>
              <a:t> </a:t>
            </a:r>
          </a:p>
        </p:txBody>
      </p:sp>
      <p:sp>
        <p:nvSpPr>
          <p:cNvPr id="63" name="Textfeld 62">
            <a:extLst>
              <a:ext uri="{FF2B5EF4-FFF2-40B4-BE49-F238E27FC236}">
                <a16:creationId xmlns:a16="http://schemas.microsoft.com/office/drawing/2014/main" id="{2CAE1B78-1234-4519-A70D-AA051C3EBFF5}"/>
              </a:ext>
            </a:extLst>
          </p:cNvPr>
          <p:cNvSpPr txBox="1"/>
          <p:nvPr/>
        </p:nvSpPr>
        <p:spPr>
          <a:xfrm>
            <a:off x="10103762" y="4322594"/>
            <a:ext cx="15556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counting</a:t>
            </a:r>
            <a:endParaRPr lang="de-DE" dirty="0"/>
          </a:p>
        </p:txBody>
      </p:sp>
      <p:sp>
        <p:nvSpPr>
          <p:cNvPr id="64" name="Textfeld 63">
            <a:extLst>
              <a:ext uri="{FF2B5EF4-FFF2-40B4-BE49-F238E27FC236}">
                <a16:creationId xmlns:a16="http://schemas.microsoft.com/office/drawing/2014/main" id="{C68FF93B-9EBD-4F5B-8EAD-AB6AEAE7CF54}"/>
              </a:ext>
            </a:extLst>
          </p:cNvPr>
          <p:cNvSpPr txBox="1"/>
          <p:nvPr/>
        </p:nvSpPr>
        <p:spPr>
          <a:xfrm>
            <a:off x="9911934" y="3023653"/>
            <a:ext cx="2184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Buffer and </a:t>
            </a:r>
            <a:r>
              <a:rPr lang="de-DE" dirty="0" err="1"/>
              <a:t>report</a:t>
            </a:r>
            <a:endParaRPr lang="de-DE" dirty="0"/>
          </a:p>
        </p:txBody>
      </p:sp>
      <p:sp>
        <p:nvSpPr>
          <p:cNvPr id="65" name="Textfeld 64">
            <a:extLst>
              <a:ext uri="{FF2B5EF4-FFF2-40B4-BE49-F238E27FC236}">
                <a16:creationId xmlns:a16="http://schemas.microsoft.com/office/drawing/2014/main" id="{493B1E63-559F-4903-9B6A-4497E3491AA3}"/>
              </a:ext>
            </a:extLst>
          </p:cNvPr>
          <p:cNvSpPr txBox="1"/>
          <p:nvPr/>
        </p:nvSpPr>
        <p:spPr>
          <a:xfrm>
            <a:off x="10135122" y="2079931"/>
            <a:ext cx="2413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Final </a:t>
            </a:r>
            <a:r>
              <a:rPr lang="de-DE" dirty="0" err="1"/>
              <a:t>presentation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98F3BF6-BA54-4852-B414-90AA9E2C7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8382836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5FDC9942-BDD8-5C32-16E9-DC69861C9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10</a:t>
            </a:fld>
            <a:endParaRPr lang="en-US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36C65863-4740-27F1-DCCB-0769A7D9786E}"/>
              </a:ext>
            </a:extLst>
          </p:cNvPr>
          <p:cNvSpPr/>
          <p:nvPr/>
        </p:nvSpPr>
        <p:spPr>
          <a:xfrm>
            <a:off x="0" y="1919335"/>
            <a:ext cx="12192000" cy="2716039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1BBAB625-0902-6F59-06BF-67C46AC3C6B3}"/>
              </a:ext>
            </a:extLst>
          </p:cNvPr>
          <p:cNvSpPr/>
          <p:nvPr/>
        </p:nvSpPr>
        <p:spPr>
          <a:xfrm>
            <a:off x="0" y="5758004"/>
            <a:ext cx="12192000" cy="10999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5D5ED15-89C8-FD74-F04C-426CD4C39363}"/>
              </a:ext>
            </a:extLst>
          </p:cNvPr>
          <p:cNvSpPr txBox="1"/>
          <p:nvPr/>
        </p:nvSpPr>
        <p:spPr>
          <a:xfrm>
            <a:off x="325925" y="2723356"/>
            <a:ext cx="1144766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6600" dirty="0">
                <a:solidFill>
                  <a:schemeClr val="bg1"/>
                </a:solidFill>
              </a:rPr>
              <a:t>NIH3T3</a:t>
            </a:r>
          </a:p>
        </p:txBody>
      </p:sp>
    </p:spTree>
    <p:extLst>
      <p:ext uri="{BB962C8B-B14F-4D97-AF65-F5344CB8AC3E}">
        <p14:creationId xmlns:p14="http://schemas.microsoft.com/office/powerpoint/2010/main" val="38935726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8ECD02B-F02B-C93D-429E-7077C71C1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Boxplot </a:t>
            </a:r>
            <a:r>
              <a:rPr lang="de-DE" dirty="0" err="1"/>
              <a:t>Preprocessing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80B4C07C-E379-6723-941A-14495C2A01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78203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6069B5-702B-3657-31FD-11BDB3573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Boxplot Otsus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5235CA7-C086-AB29-1E0B-3ACAC52A0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9699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36C4E7-C906-0549-14CF-00D5960E4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perfect</a:t>
            </a:r>
            <a:r>
              <a:rPr lang="de-DE" dirty="0"/>
              <a:t> recipe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6CB543F-8F37-B90F-E282-D5B5E6655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23613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5FDC9942-BDD8-5C32-16E9-DC69861C9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14</a:t>
            </a:fld>
            <a:endParaRPr lang="en-US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36C65863-4740-27F1-DCCB-0769A7D9786E}"/>
              </a:ext>
            </a:extLst>
          </p:cNvPr>
          <p:cNvSpPr/>
          <p:nvPr/>
        </p:nvSpPr>
        <p:spPr>
          <a:xfrm>
            <a:off x="0" y="1919335"/>
            <a:ext cx="12192000" cy="2716039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1BBAB625-0902-6F59-06BF-67C46AC3C6B3}"/>
              </a:ext>
            </a:extLst>
          </p:cNvPr>
          <p:cNvSpPr/>
          <p:nvPr/>
        </p:nvSpPr>
        <p:spPr>
          <a:xfrm>
            <a:off x="0" y="5758004"/>
            <a:ext cx="12192000" cy="10999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5D5ED15-89C8-FD74-F04C-426CD4C39363}"/>
              </a:ext>
            </a:extLst>
          </p:cNvPr>
          <p:cNvSpPr txBox="1"/>
          <p:nvPr/>
        </p:nvSpPr>
        <p:spPr>
          <a:xfrm>
            <a:off x="325925" y="2723356"/>
            <a:ext cx="1144766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6600" dirty="0">
                <a:solidFill>
                  <a:schemeClr val="bg1"/>
                </a:solidFill>
              </a:rPr>
              <a:t>N2DL-HeLa</a:t>
            </a:r>
          </a:p>
        </p:txBody>
      </p:sp>
    </p:spTree>
    <p:extLst>
      <p:ext uri="{BB962C8B-B14F-4D97-AF65-F5344CB8AC3E}">
        <p14:creationId xmlns:p14="http://schemas.microsoft.com/office/powerpoint/2010/main" val="827243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8ECD02B-F02B-C93D-429E-7077C71C1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Boxplot </a:t>
            </a:r>
            <a:r>
              <a:rPr lang="de-DE" dirty="0" err="1"/>
              <a:t>Preprocessing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80B4C07C-E379-6723-941A-14495C2A01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46721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6069B5-702B-3657-31FD-11BDB3573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Boxplot Otsus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5235CA7-C086-AB29-1E0B-3ACAC52A0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0673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36C4E7-C906-0549-14CF-00D5960E4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perfect</a:t>
            </a:r>
            <a:r>
              <a:rPr lang="de-DE" dirty="0"/>
              <a:t> recipe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6CB543F-8F37-B90F-E282-D5B5E6655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42089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CD1E0B-F06D-41BF-936E-53004AA1F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Solution </a:t>
            </a:r>
            <a:r>
              <a:rPr lang="de-DE" dirty="0" err="1"/>
              <a:t>Ideas</a:t>
            </a:r>
            <a:r>
              <a:rPr lang="de-DE" dirty="0"/>
              <a:t> </a:t>
            </a:r>
            <a:r>
              <a:rPr lang="de-DE" dirty="0" err="1"/>
              <a:t>Confirmed</a:t>
            </a:r>
            <a:r>
              <a:rPr lang="de-DE" dirty="0"/>
              <a:t>?!</a:t>
            </a:r>
          </a:p>
        </p:txBody>
      </p:sp>
      <p:graphicFrame>
        <p:nvGraphicFramePr>
          <p:cNvPr id="6" name="Tabelle 6">
            <a:extLst>
              <a:ext uri="{FF2B5EF4-FFF2-40B4-BE49-F238E27FC236}">
                <a16:creationId xmlns:a16="http://schemas.microsoft.com/office/drawing/2014/main" id="{AF60CAA4-3F59-4B59-9557-B2DF5A5EAFC7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21703" y="2042210"/>
          <a:ext cx="10548594" cy="39626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74297">
                  <a:extLst>
                    <a:ext uri="{9D8B030D-6E8A-4147-A177-3AD203B41FA5}">
                      <a16:colId xmlns:a16="http://schemas.microsoft.com/office/drawing/2014/main" val="3242644073"/>
                    </a:ext>
                  </a:extLst>
                </a:gridCol>
                <a:gridCol w="5274297">
                  <a:extLst>
                    <a:ext uri="{9D8B030D-6E8A-4147-A177-3AD203B41FA5}">
                      <a16:colId xmlns:a16="http://schemas.microsoft.com/office/drawing/2014/main" val="2931142639"/>
                    </a:ext>
                  </a:extLst>
                </a:gridCol>
              </a:tblGrid>
              <a:tr h="660444">
                <a:tc>
                  <a:txBody>
                    <a:bodyPr/>
                    <a:lstStyle/>
                    <a:p>
                      <a:r>
                        <a:rPr lang="de-DE" dirty="0"/>
                        <a:t>Challenge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Solution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64780"/>
                  </a:ext>
                </a:extLst>
              </a:tr>
              <a:tr h="660444">
                <a:tc>
                  <a:txBody>
                    <a:bodyPr/>
                    <a:lstStyle/>
                    <a:p>
                      <a:r>
                        <a:rPr lang="de-DE" dirty="0"/>
                        <a:t>Random </a:t>
                      </a:r>
                      <a:r>
                        <a:rPr lang="de-DE" dirty="0" err="1"/>
                        <a:t>noise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Gaussian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filter</a:t>
                      </a:r>
                      <a:r>
                        <a:rPr lang="de-DE" dirty="0"/>
                        <a:t>, median </a:t>
                      </a:r>
                      <a:r>
                        <a:rPr lang="de-DE" dirty="0" err="1"/>
                        <a:t>filter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4520933"/>
                  </a:ext>
                </a:extLst>
              </a:tr>
              <a:tr h="660444">
                <a:tc>
                  <a:txBody>
                    <a:bodyPr/>
                    <a:lstStyle/>
                    <a:p>
                      <a:r>
                        <a:rPr lang="de-DE" dirty="0"/>
                        <a:t>Holes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Median </a:t>
                      </a:r>
                      <a:r>
                        <a:rPr lang="de-DE" dirty="0" err="1"/>
                        <a:t>filter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3062942"/>
                  </a:ext>
                </a:extLst>
              </a:tr>
              <a:tr h="660444">
                <a:tc>
                  <a:txBody>
                    <a:bodyPr/>
                    <a:lstStyle/>
                    <a:p>
                      <a:r>
                        <a:rPr lang="de-DE" dirty="0"/>
                        <a:t>Low </a:t>
                      </a:r>
                      <a:r>
                        <a:rPr lang="de-DE" dirty="0" err="1"/>
                        <a:t>contrast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Histogram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stretching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5272313"/>
                  </a:ext>
                </a:extLst>
              </a:tr>
              <a:tr h="660444">
                <a:tc>
                  <a:txBody>
                    <a:bodyPr/>
                    <a:lstStyle/>
                    <a:p>
                      <a:r>
                        <a:rPr lang="de-DE" dirty="0" err="1"/>
                        <a:t>Reflections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Intensity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clipping</a:t>
                      </a:r>
                      <a:r>
                        <a:rPr lang="de-DE" dirty="0"/>
                        <a:t>, </a:t>
                      </a:r>
                      <a:r>
                        <a:rPr lang="de-DE" dirty="0" err="1"/>
                        <a:t>multithresholding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6789796"/>
                  </a:ext>
                </a:extLst>
              </a:tr>
              <a:tr h="660444">
                <a:tc>
                  <a:txBody>
                    <a:bodyPr/>
                    <a:lstStyle/>
                    <a:p>
                      <a:r>
                        <a:rPr lang="de-DE" dirty="0" err="1"/>
                        <a:t>Brightness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Local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thresholding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1421575"/>
                  </a:ext>
                </a:extLst>
              </a:tr>
            </a:tbl>
          </a:graphicData>
        </a:graphic>
      </p:graphicFrame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CBA9109-FEC9-4752-B56E-4C33779AD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18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744167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5FDC9942-BDD8-5C32-16E9-DC69861C9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19</a:t>
            </a:fld>
            <a:endParaRPr lang="en-US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36C65863-4740-27F1-DCCB-0769A7D9786E}"/>
              </a:ext>
            </a:extLst>
          </p:cNvPr>
          <p:cNvSpPr/>
          <p:nvPr/>
        </p:nvSpPr>
        <p:spPr>
          <a:xfrm>
            <a:off x="0" y="1919335"/>
            <a:ext cx="12192000" cy="2716039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1BBAB625-0902-6F59-06BF-67C46AC3C6B3}"/>
              </a:ext>
            </a:extLst>
          </p:cNvPr>
          <p:cNvSpPr/>
          <p:nvPr/>
        </p:nvSpPr>
        <p:spPr>
          <a:xfrm>
            <a:off x="0" y="5758004"/>
            <a:ext cx="12192000" cy="10999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5D5ED15-89C8-FD74-F04C-426CD4C39363}"/>
              </a:ext>
            </a:extLst>
          </p:cNvPr>
          <p:cNvSpPr txBox="1"/>
          <p:nvPr/>
        </p:nvSpPr>
        <p:spPr>
          <a:xfrm>
            <a:off x="325925" y="2723356"/>
            <a:ext cx="1144766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6600" dirty="0">
                <a:solidFill>
                  <a:schemeClr val="bg1"/>
                </a:solidFill>
              </a:rPr>
              <a:t>Challenges</a:t>
            </a:r>
          </a:p>
        </p:txBody>
      </p:sp>
    </p:spTree>
    <p:extLst>
      <p:ext uri="{BB962C8B-B14F-4D97-AF65-F5344CB8AC3E}">
        <p14:creationId xmlns:p14="http://schemas.microsoft.com/office/powerpoint/2010/main" val="33686225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5717C3B-599B-4FC4-A706-667678FDE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2</a:t>
            </a:fld>
            <a:endParaRPr lang="en-US" sz="1200" dirty="0"/>
          </a:p>
        </p:txBody>
      </p:sp>
      <p:pic>
        <p:nvPicPr>
          <p:cNvPr id="5" name="Grafik 4" descr="Kessel mit einfarbiger Füllung">
            <a:extLst>
              <a:ext uri="{FF2B5EF4-FFF2-40B4-BE49-F238E27FC236}">
                <a16:creationId xmlns:a16="http://schemas.microsoft.com/office/drawing/2014/main" id="{C696784F-C09D-EE02-35F4-2D6BDEFFD7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35616" y="1245733"/>
            <a:ext cx="3635829" cy="3635829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C983DFB6-A3E2-F013-D52C-147EA2A927AD}"/>
              </a:ext>
            </a:extLst>
          </p:cNvPr>
          <p:cNvSpPr txBox="1"/>
          <p:nvPr/>
        </p:nvSpPr>
        <p:spPr>
          <a:xfrm>
            <a:off x="9697303" y="2807701"/>
            <a:ext cx="3635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Dice</a:t>
            </a:r>
            <a:r>
              <a:rPr lang="de-DE" dirty="0"/>
              <a:t> Score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298F1A26-972B-03E2-8051-8C9D2E48959A}"/>
              </a:ext>
            </a:extLst>
          </p:cNvPr>
          <p:cNvSpPr txBox="1"/>
          <p:nvPr/>
        </p:nvSpPr>
        <p:spPr>
          <a:xfrm>
            <a:off x="3290027" y="1046532"/>
            <a:ext cx="3516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Preprocessing</a:t>
            </a:r>
            <a:endParaRPr lang="de-DE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95C5E6B6-4260-D330-F483-7DCF085E7012}"/>
              </a:ext>
            </a:extLst>
          </p:cNvPr>
          <p:cNvSpPr txBox="1"/>
          <p:nvPr/>
        </p:nvSpPr>
        <p:spPr>
          <a:xfrm>
            <a:off x="6146461" y="870871"/>
            <a:ext cx="2525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Otsu‘s</a:t>
            </a:r>
            <a:r>
              <a:rPr lang="de-DE" dirty="0"/>
              <a:t> </a:t>
            </a:r>
            <a:r>
              <a:rPr lang="de-DE" dirty="0" err="1"/>
              <a:t>thresholding</a:t>
            </a:r>
            <a:endParaRPr lang="de-DE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484D78C1-3C00-54E0-23DF-03340293BBCE}"/>
              </a:ext>
            </a:extLst>
          </p:cNvPr>
          <p:cNvSpPr txBox="1"/>
          <p:nvPr/>
        </p:nvSpPr>
        <p:spPr>
          <a:xfrm>
            <a:off x="5028452" y="409980"/>
            <a:ext cx="2471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3 Dataset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F6C63DD6-186C-F981-A1EB-FBF15FAA71F2}"/>
              </a:ext>
            </a:extLst>
          </p:cNvPr>
          <p:cNvSpPr txBox="1"/>
          <p:nvPr/>
        </p:nvSpPr>
        <p:spPr>
          <a:xfrm>
            <a:off x="4345942" y="5319189"/>
            <a:ext cx="49203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Our</a:t>
            </a:r>
            <a:r>
              <a:rPr lang="de-DE" dirty="0"/>
              <a:t> optimal </a:t>
            </a:r>
            <a:r>
              <a:rPr lang="de-DE" dirty="0" err="1"/>
              <a:t>thresholded</a:t>
            </a:r>
            <a:r>
              <a:rPr lang="de-DE" dirty="0"/>
              <a:t> </a:t>
            </a:r>
            <a:r>
              <a:rPr lang="de-DE" dirty="0" err="1"/>
              <a:t>image</a:t>
            </a:r>
            <a:endParaRPr lang="de-DE" dirty="0"/>
          </a:p>
        </p:txBody>
      </p:sp>
      <p:sp>
        <p:nvSpPr>
          <p:cNvPr id="18" name="Pfeil: nach unten 17">
            <a:extLst>
              <a:ext uri="{FF2B5EF4-FFF2-40B4-BE49-F238E27FC236}">
                <a16:creationId xmlns:a16="http://schemas.microsoft.com/office/drawing/2014/main" id="{8569FD39-18C7-6581-36DE-9EC742AF345A}"/>
              </a:ext>
            </a:extLst>
          </p:cNvPr>
          <p:cNvSpPr/>
          <p:nvPr/>
        </p:nvSpPr>
        <p:spPr>
          <a:xfrm>
            <a:off x="5719696" y="4482810"/>
            <a:ext cx="544285" cy="53426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25963F2A-7581-4605-E4E8-1BE85D509459}"/>
              </a:ext>
            </a:extLst>
          </p:cNvPr>
          <p:cNvSpPr txBox="1"/>
          <p:nvPr/>
        </p:nvSpPr>
        <p:spPr>
          <a:xfrm>
            <a:off x="2361035" y="1667053"/>
            <a:ext cx="18579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Local</a:t>
            </a:r>
            <a:r>
              <a:rPr lang="de-DE" dirty="0"/>
              <a:t> adaptive </a:t>
            </a:r>
            <a:r>
              <a:rPr lang="de-DE" dirty="0" err="1"/>
              <a:t>thresholding</a:t>
            </a:r>
            <a:r>
              <a:rPr lang="de-DE" dirty="0"/>
              <a:t> </a:t>
            </a:r>
            <a:r>
              <a:rPr lang="de-DE" dirty="0" err="1"/>
              <a:t>average</a:t>
            </a:r>
            <a:endParaRPr lang="de-DE" dirty="0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84988D3C-C88E-8FFE-1865-2BF8CC89BE5F}"/>
              </a:ext>
            </a:extLst>
          </p:cNvPr>
          <p:cNvSpPr txBox="1"/>
          <p:nvPr/>
        </p:nvSpPr>
        <p:spPr>
          <a:xfrm>
            <a:off x="8208229" y="1493164"/>
            <a:ext cx="2581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level</a:t>
            </a:r>
            <a:r>
              <a:rPr lang="de-DE" dirty="0"/>
              <a:t> Otsu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FDFA68EC-0F91-46F6-ACC2-D4541DCD6907}"/>
              </a:ext>
            </a:extLst>
          </p:cNvPr>
          <p:cNvSpPr txBox="1"/>
          <p:nvPr/>
        </p:nvSpPr>
        <p:spPr>
          <a:xfrm rot="18826689">
            <a:off x="112758" y="469551"/>
            <a:ext cx="160840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/>
              <a:t>Median </a:t>
            </a:r>
            <a:r>
              <a:rPr lang="de-DE" sz="1400" dirty="0" err="1"/>
              <a:t>filter</a:t>
            </a:r>
            <a:endParaRPr lang="de-DE" sz="1400" dirty="0"/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7D37E839-60C4-958E-62B0-A0EFC0CF3702}"/>
              </a:ext>
            </a:extLst>
          </p:cNvPr>
          <p:cNvSpPr txBox="1"/>
          <p:nvPr/>
        </p:nvSpPr>
        <p:spPr>
          <a:xfrm rot="19320675">
            <a:off x="-125458" y="779984"/>
            <a:ext cx="39495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dirty="0" err="1"/>
              <a:t>gaussian</a:t>
            </a:r>
            <a:r>
              <a:rPr lang="de-DE" sz="1200" dirty="0"/>
              <a:t> </a:t>
            </a:r>
            <a:r>
              <a:rPr lang="de-DE" sz="1200" dirty="0" err="1"/>
              <a:t>filter</a:t>
            </a:r>
            <a:endParaRPr lang="de-DE" sz="1200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EE1ADC16-FC3E-31A4-2943-0E09B725CE35}"/>
              </a:ext>
            </a:extLst>
          </p:cNvPr>
          <p:cNvSpPr txBox="1"/>
          <p:nvPr/>
        </p:nvSpPr>
        <p:spPr>
          <a:xfrm rot="18413873">
            <a:off x="1056825" y="921019"/>
            <a:ext cx="239295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600" dirty="0" err="1"/>
              <a:t>Histogram</a:t>
            </a:r>
            <a:r>
              <a:rPr lang="de-DE" sz="1600" dirty="0"/>
              <a:t> </a:t>
            </a:r>
            <a:r>
              <a:rPr lang="de-DE" sz="1600" dirty="0" err="1"/>
              <a:t>stretching</a:t>
            </a:r>
            <a:endParaRPr lang="de-DE" sz="1600" dirty="0"/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E64645D0-BF9D-A524-EC78-D947AECDD9C9}"/>
              </a:ext>
            </a:extLst>
          </p:cNvPr>
          <p:cNvSpPr txBox="1"/>
          <p:nvPr/>
        </p:nvSpPr>
        <p:spPr>
          <a:xfrm>
            <a:off x="1108470" y="2807701"/>
            <a:ext cx="25903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 err="1"/>
              <a:t>Local</a:t>
            </a:r>
            <a:r>
              <a:rPr lang="de-DE" dirty="0"/>
              <a:t> adaptive </a:t>
            </a:r>
            <a:r>
              <a:rPr lang="de-DE" dirty="0" err="1"/>
              <a:t>thresholding</a:t>
            </a:r>
            <a:r>
              <a:rPr lang="de-DE" dirty="0"/>
              <a:t> </a:t>
            </a:r>
            <a:r>
              <a:rPr lang="de-DE" dirty="0" err="1"/>
              <a:t>count</a:t>
            </a:r>
            <a:endParaRPr lang="de-DE" dirty="0"/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4662BEE8-C51C-47EB-1AA0-44ECF27E8F84}"/>
              </a:ext>
            </a:extLst>
          </p:cNvPr>
          <p:cNvSpPr txBox="1"/>
          <p:nvPr/>
        </p:nvSpPr>
        <p:spPr>
          <a:xfrm>
            <a:off x="8671946" y="2047831"/>
            <a:ext cx="31586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level</a:t>
            </a:r>
            <a:r>
              <a:rPr lang="de-DE" dirty="0"/>
              <a:t> Otsu </a:t>
            </a:r>
            <a:r>
              <a:rPr lang="de-DE" dirty="0" err="1"/>
              <a:t>clip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035603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5FDC9942-BDD8-5C32-16E9-DC69861C9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20</a:t>
            </a:fld>
            <a:endParaRPr lang="en-US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36C65863-4740-27F1-DCCB-0769A7D9786E}"/>
              </a:ext>
            </a:extLst>
          </p:cNvPr>
          <p:cNvSpPr/>
          <p:nvPr/>
        </p:nvSpPr>
        <p:spPr>
          <a:xfrm>
            <a:off x="0" y="1919335"/>
            <a:ext cx="12192000" cy="2716039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1BBAB625-0902-6F59-06BF-67C46AC3C6B3}"/>
              </a:ext>
            </a:extLst>
          </p:cNvPr>
          <p:cNvSpPr/>
          <p:nvPr/>
        </p:nvSpPr>
        <p:spPr>
          <a:xfrm>
            <a:off x="0" y="5758004"/>
            <a:ext cx="12192000" cy="10999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5D5ED15-89C8-FD74-F04C-426CD4C39363}"/>
              </a:ext>
            </a:extLst>
          </p:cNvPr>
          <p:cNvSpPr txBox="1"/>
          <p:nvPr/>
        </p:nvSpPr>
        <p:spPr>
          <a:xfrm>
            <a:off x="325925" y="2723356"/>
            <a:ext cx="1144766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6600" dirty="0">
                <a:solidFill>
                  <a:schemeClr val="bg1"/>
                </a:solidFill>
              </a:rPr>
              <a:t>Summary- </a:t>
            </a:r>
            <a:r>
              <a:rPr lang="de-DE" sz="6600" dirty="0" err="1">
                <a:solidFill>
                  <a:schemeClr val="bg1"/>
                </a:solidFill>
              </a:rPr>
              <a:t>the</a:t>
            </a:r>
            <a:r>
              <a:rPr lang="de-DE" sz="6600" dirty="0">
                <a:solidFill>
                  <a:schemeClr val="bg1"/>
                </a:solidFill>
              </a:rPr>
              <a:t> </a:t>
            </a:r>
            <a:r>
              <a:rPr lang="de-DE" sz="6600" dirty="0" err="1">
                <a:solidFill>
                  <a:schemeClr val="bg1"/>
                </a:solidFill>
              </a:rPr>
              <a:t>perfect</a:t>
            </a:r>
            <a:r>
              <a:rPr lang="de-DE" sz="6600" dirty="0">
                <a:solidFill>
                  <a:schemeClr val="bg1"/>
                </a:solidFill>
              </a:rPr>
              <a:t> recipe</a:t>
            </a:r>
          </a:p>
        </p:txBody>
      </p:sp>
    </p:spTree>
    <p:extLst>
      <p:ext uri="{BB962C8B-B14F-4D97-AF65-F5344CB8AC3E}">
        <p14:creationId xmlns:p14="http://schemas.microsoft.com/office/powerpoint/2010/main" val="33128247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9CEC61-F44B-43B3-B40F-AE38C5AF1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9" name="Graphic 8" descr="Man outline">
            <a:extLst>
              <a:ext uri="{FF2B5EF4-FFF2-40B4-BE49-F238E27FC236}">
                <a16:creationId xmlns:a16="http://schemas.microsoft.com/office/drawing/2014/main" id="{7FDF8442-7BB9-DF86-6175-87734CB1EC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24467" y="3737701"/>
            <a:ext cx="609861" cy="609861"/>
          </a:xfrm>
          <a:prstGeom prst="rect">
            <a:avLst/>
          </a:prstGeo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2968C27-A8AA-49A6-AFFB-0D7C0EAF8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8705" y="6446837"/>
            <a:ext cx="780010" cy="365125"/>
          </a:xfrm>
        </p:spPr>
        <p:txBody>
          <a:bodyPr/>
          <a:lstStyle/>
          <a:p>
            <a:fld id="{3A98EE3D-8CD1-4C3F-BD1C-C98C9596463C}" type="slidenum">
              <a:rPr lang="en-US" sz="1200" smtClean="0"/>
              <a:t>21</a:t>
            </a:fld>
            <a:endParaRPr lang="en-US" sz="12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FD3AB0C-6016-E8C9-7C69-EBC9E27B42C3}"/>
              </a:ext>
            </a:extLst>
          </p:cNvPr>
          <p:cNvSpPr/>
          <p:nvPr/>
        </p:nvSpPr>
        <p:spPr>
          <a:xfrm>
            <a:off x="0" y="1062399"/>
            <a:ext cx="12195014" cy="14851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06203EB-3FCE-9316-FE79-75B93492AE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50194" y="2482235"/>
            <a:ext cx="1655777" cy="105815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AD4F4A1-C083-5CA3-1ACC-44358E430F7A}"/>
              </a:ext>
            </a:extLst>
          </p:cNvPr>
          <p:cNvSpPr txBox="1"/>
          <p:nvPr/>
        </p:nvSpPr>
        <p:spPr>
          <a:xfrm>
            <a:off x="264314" y="1276896"/>
            <a:ext cx="3473845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3200" spc="-50" dirty="0">
                <a:latin typeface="Calibri" panose="020F0502020204030204" pitchFamily="34" charset="0"/>
                <a:ea typeface="+mj-ea"/>
                <a:cs typeface="Times New Roman" panose="02020603050405020304" pitchFamily="18" charset="0"/>
              </a:rPr>
              <a:t>N2DH-GOWT1</a:t>
            </a:r>
            <a:br>
              <a:rPr lang="en-GB" sz="4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(first dataset)</a:t>
            </a:r>
            <a:br>
              <a:rPr lang="de-DE" sz="4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de-DE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F803CBF-C09A-BA38-1414-BABD18D83D56}"/>
              </a:ext>
            </a:extLst>
          </p:cNvPr>
          <p:cNvSpPr txBox="1"/>
          <p:nvPr/>
        </p:nvSpPr>
        <p:spPr>
          <a:xfrm>
            <a:off x="358554" y="4804674"/>
            <a:ext cx="3550595" cy="132735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>
              <a:lnSpc>
                <a:spcPct val="107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>
                <a:latin typeface="Calibri" panose="020F0502020204030204" pitchFamily="34" charset="0"/>
                <a:cs typeface="Times New Roman" panose="02020603050405020304" pitchFamily="18" charset="0"/>
              </a:defRPr>
            </a:lvl1pPr>
            <a:lvl2pPr marL="38404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56692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74980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93268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11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6pPr>
            <a:lvl7pPr marL="13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7pPr>
            <a:lvl8pPr marL="15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8pPr>
            <a:lvl9pPr marL="17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9pPr>
          </a:lstStyle>
          <a:p>
            <a:pPr marL="285750" indent="-285750">
              <a:buClr>
                <a:srgbClr val="CA93A7"/>
              </a:buClr>
            </a:pPr>
            <a:endParaRPr lang="de-DE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DD0C908-2048-5BC2-0E20-906EC58E35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246" y="2263241"/>
            <a:ext cx="1437100" cy="143511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043B09E-D7D9-CEDB-46BF-BB59BDA0417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80687" y="2438322"/>
            <a:ext cx="1484605" cy="113236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5789AA1-2E4D-A753-1242-769C40E9CED5}"/>
              </a:ext>
            </a:extLst>
          </p:cNvPr>
          <p:cNvSpPr txBox="1"/>
          <p:nvPr/>
        </p:nvSpPr>
        <p:spPr>
          <a:xfrm>
            <a:off x="5260358" y="1234791"/>
            <a:ext cx="159085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3200" spc="-50" dirty="0">
                <a:latin typeface="Calibri" panose="020F0502020204030204" pitchFamily="34" charset="0"/>
                <a:ea typeface="+mj-ea"/>
                <a:cs typeface="Times New Roman" panose="02020603050405020304" pitchFamily="18" charset="0"/>
              </a:rPr>
              <a:t>NIH3T3</a:t>
            </a:r>
          </a:p>
          <a:p>
            <a:pPr algn="ctr"/>
            <a:r>
              <a:rPr lang="de-DE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de-DE" sz="16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second</a:t>
            </a:r>
            <a:r>
              <a:rPr lang="de-DE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dataset</a:t>
            </a:r>
            <a:r>
              <a:rPr lang="de-DE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8FE0338-EC38-32C2-45AA-5327347A5708}"/>
              </a:ext>
            </a:extLst>
          </p:cNvPr>
          <p:cNvSpPr txBox="1"/>
          <p:nvPr/>
        </p:nvSpPr>
        <p:spPr>
          <a:xfrm>
            <a:off x="4161406" y="4508310"/>
            <a:ext cx="3550595" cy="192007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defPPr>
              <a:defRPr lang="de-DE"/>
            </a:defPPr>
            <a:lvl1pPr marL="91440" indent="-91440">
              <a:lnSpc>
                <a:spcPct val="107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>
                <a:latin typeface="Calibri" panose="020F0502020204030204" pitchFamily="34" charset="0"/>
                <a:cs typeface="Times New Roman" panose="02020603050405020304" pitchFamily="18" charset="0"/>
              </a:defRPr>
            </a:lvl1pPr>
            <a:lvl2pPr marL="38404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56692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74980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93268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11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6pPr>
            <a:lvl7pPr marL="13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7pPr>
            <a:lvl8pPr marL="15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8pPr>
            <a:lvl9pPr marL="17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9pPr>
          </a:lstStyle>
          <a:p>
            <a:r>
              <a:rPr lang="de-DE" dirty="0" err="1"/>
              <a:t>Preprocessing</a:t>
            </a:r>
            <a:r>
              <a:rPr lang="de-DE" dirty="0"/>
              <a:t>:</a:t>
            </a:r>
          </a:p>
          <a:p>
            <a:r>
              <a:rPr lang="de-DE" dirty="0"/>
              <a:t>Otsu:</a:t>
            </a:r>
          </a:p>
          <a:p>
            <a:r>
              <a:rPr lang="de-DE" dirty="0"/>
              <a:t>Final </a:t>
            </a:r>
            <a:r>
              <a:rPr lang="de-DE" dirty="0" err="1"/>
              <a:t>Dice</a:t>
            </a:r>
            <a:r>
              <a:rPr lang="de-DE" dirty="0"/>
              <a:t> Score:</a:t>
            </a:r>
          </a:p>
          <a:p>
            <a:endParaRPr lang="de-DE" dirty="0"/>
          </a:p>
        </p:txBody>
      </p:sp>
      <p:pic>
        <p:nvPicPr>
          <p:cNvPr id="25" name="Graphic 24" descr="Rat outline">
            <a:extLst>
              <a:ext uri="{FF2B5EF4-FFF2-40B4-BE49-F238E27FC236}">
                <a16:creationId xmlns:a16="http://schemas.microsoft.com/office/drawing/2014/main" id="{F7506ED6-92C6-242C-5997-3A813F042A7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405495" y="3754379"/>
            <a:ext cx="576507" cy="576507"/>
          </a:xfrm>
          <a:prstGeom prst="rect">
            <a:avLst/>
          </a:prstGeom>
        </p:spPr>
      </p:pic>
      <p:pic>
        <p:nvPicPr>
          <p:cNvPr id="26" name="Graphic 25" descr="Rat outline">
            <a:extLst>
              <a:ext uri="{FF2B5EF4-FFF2-40B4-BE49-F238E27FC236}">
                <a16:creationId xmlns:a16="http://schemas.microsoft.com/office/drawing/2014/main" id="{67D4840D-32A1-7F55-796A-1921D77198C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564495" y="3798798"/>
            <a:ext cx="576507" cy="576507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51FF2B6-4891-7DB6-5082-C24CC13814F1}"/>
              </a:ext>
            </a:extLst>
          </p:cNvPr>
          <p:cNvCxnSpPr>
            <a:cxnSpLocks/>
          </p:cNvCxnSpPr>
          <p:nvPr/>
        </p:nvCxnSpPr>
        <p:spPr>
          <a:xfrm>
            <a:off x="3832399" y="1062399"/>
            <a:ext cx="0" cy="533840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F6D05A0-7A76-8BF7-43B5-1935F28239C3}"/>
              </a:ext>
            </a:extLst>
          </p:cNvPr>
          <p:cNvCxnSpPr>
            <a:cxnSpLocks/>
          </p:cNvCxnSpPr>
          <p:nvPr/>
        </p:nvCxnSpPr>
        <p:spPr>
          <a:xfrm>
            <a:off x="8031698" y="1062398"/>
            <a:ext cx="0" cy="533840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80C2635A-ECF7-9068-6F8C-778F7A140AE9}"/>
              </a:ext>
            </a:extLst>
          </p:cNvPr>
          <p:cNvSpPr txBox="1"/>
          <p:nvPr/>
        </p:nvSpPr>
        <p:spPr>
          <a:xfrm>
            <a:off x="2149758" y="6392361"/>
            <a:ext cx="28401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N: </a:t>
            </a:r>
            <a:r>
              <a:rPr lang="de-DE" sz="1200" dirty="0" err="1">
                <a:solidFill>
                  <a:schemeClr val="bg1"/>
                </a:solidFill>
              </a:rPr>
              <a:t>nuclear</a:t>
            </a:r>
            <a:endParaRPr lang="de-DE" sz="1200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08F9847-DEB3-A84D-7E93-ED7915F7F84B}"/>
              </a:ext>
            </a:extLst>
          </p:cNvPr>
          <p:cNvSpPr txBox="1"/>
          <p:nvPr/>
        </p:nvSpPr>
        <p:spPr>
          <a:xfrm>
            <a:off x="6026218" y="6400799"/>
            <a:ext cx="158501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H: high </a:t>
            </a:r>
            <a:r>
              <a:rPr lang="de-DE" sz="1200" dirty="0" err="1">
                <a:solidFill>
                  <a:schemeClr val="bg1"/>
                </a:solidFill>
              </a:rPr>
              <a:t>resolution</a:t>
            </a:r>
            <a:endParaRPr lang="de-DE" sz="12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8FDD9E-C987-27A0-1963-B49A23B7A87C}"/>
              </a:ext>
            </a:extLst>
          </p:cNvPr>
          <p:cNvSpPr txBox="1"/>
          <p:nvPr/>
        </p:nvSpPr>
        <p:spPr>
          <a:xfrm>
            <a:off x="8335247" y="6216004"/>
            <a:ext cx="2036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1200" dirty="0">
              <a:solidFill>
                <a:schemeClr val="bg1"/>
              </a:solidFill>
            </a:endParaRPr>
          </a:p>
          <a:p>
            <a:r>
              <a:rPr lang="de-DE" sz="1200" dirty="0">
                <a:solidFill>
                  <a:schemeClr val="bg1"/>
                </a:solidFill>
              </a:rPr>
              <a:t>L: </a:t>
            </a:r>
            <a:r>
              <a:rPr lang="de-DE" sz="1200" dirty="0" err="1">
                <a:solidFill>
                  <a:schemeClr val="bg1"/>
                </a:solidFill>
              </a:rPr>
              <a:t>low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resolution</a:t>
            </a:r>
            <a:endParaRPr lang="de-DE" sz="12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F238DD-6E4A-AF46-E85E-75D3EF13E3F4}"/>
              </a:ext>
            </a:extLst>
          </p:cNvPr>
          <p:cNvSpPr txBox="1"/>
          <p:nvPr/>
        </p:nvSpPr>
        <p:spPr>
          <a:xfrm>
            <a:off x="3645701" y="6414842"/>
            <a:ext cx="22287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2D: </a:t>
            </a:r>
            <a:r>
              <a:rPr lang="de-DE" sz="1200" dirty="0" err="1">
                <a:solidFill>
                  <a:schemeClr val="bg1"/>
                </a:solidFill>
              </a:rPr>
              <a:t>two</a:t>
            </a:r>
            <a:r>
              <a:rPr lang="de-DE" sz="1200" dirty="0">
                <a:solidFill>
                  <a:schemeClr val="bg1"/>
                </a:solidFill>
              </a:rPr>
              <a:t>-dimensional</a:t>
            </a:r>
          </a:p>
        </p:txBody>
      </p:sp>
      <p:sp>
        <p:nvSpPr>
          <p:cNvPr id="16" name="Pfeil: nach rechts 15">
            <a:extLst>
              <a:ext uri="{FF2B5EF4-FFF2-40B4-BE49-F238E27FC236}">
                <a16:creationId xmlns:a16="http://schemas.microsoft.com/office/drawing/2014/main" id="{01119574-8124-7AB7-9CBF-70D77631C532}"/>
              </a:ext>
            </a:extLst>
          </p:cNvPr>
          <p:cNvSpPr/>
          <p:nvPr/>
        </p:nvSpPr>
        <p:spPr>
          <a:xfrm>
            <a:off x="1728085" y="2853075"/>
            <a:ext cx="439355" cy="3164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Pfeil: nach rechts 26">
            <a:extLst>
              <a:ext uri="{FF2B5EF4-FFF2-40B4-BE49-F238E27FC236}">
                <a16:creationId xmlns:a16="http://schemas.microsoft.com/office/drawing/2014/main" id="{390BA250-354F-E4C5-E162-562ABB8B1674}"/>
              </a:ext>
            </a:extLst>
          </p:cNvPr>
          <p:cNvSpPr/>
          <p:nvPr/>
        </p:nvSpPr>
        <p:spPr>
          <a:xfrm>
            <a:off x="5680894" y="2763648"/>
            <a:ext cx="439355" cy="3164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Pfeil: nach rechts 28">
            <a:extLst>
              <a:ext uri="{FF2B5EF4-FFF2-40B4-BE49-F238E27FC236}">
                <a16:creationId xmlns:a16="http://schemas.microsoft.com/office/drawing/2014/main" id="{F1B38E29-DB5C-531A-D3E3-424C13E96E4D}"/>
              </a:ext>
            </a:extLst>
          </p:cNvPr>
          <p:cNvSpPr/>
          <p:nvPr/>
        </p:nvSpPr>
        <p:spPr>
          <a:xfrm>
            <a:off x="9922395" y="2834492"/>
            <a:ext cx="439355" cy="3164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E029F-6079-FC20-A884-9D8DA0333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4231" y="1211033"/>
            <a:ext cx="2366188" cy="593674"/>
          </a:xfrm>
        </p:spPr>
        <p:txBody>
          <a:bodyPr anchor="ctr">
            <a:normAutofit fontScale="90000"/>
          </a:bodyPr>
          <a:lstStyle/>
          <a:p>
            <a:pPr algn="ctr"/>
            <a:br>
              <a:rPr lang="en-GB" sz="43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3600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N2DL-HeLa</a:t>
            </a:r>
            <a:br>
              <a:rPr lang="en-GB" sz="3600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1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(third dataset)</a:t>
            </a:r>
            <a:br>
              <a:rPr lang="en-GB" sz="18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de-DE" sz="18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066A7EDC-8734-865F-BB7D-06ABAA79A22D}"/>
              </a:ext>
            </a:extLst>
          </p:cNvPr>
          <p:cNvSpPr txBox="1"/>
          <p:nvPr/>
        </p:nvSpPr>
        <p:spPr>
          <a:xfrm>
            <a:off x="5188144" y="187116"/>
            <a:ext cx="44452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spc="-50" dirty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Times New Roman" panose="02020603050405020304" pitchFamily="18" charset="0"/>
              </a:rPr>
              <a:t>Summary</a:t>
            </a:r>
          </a:p>
        </p:txBody>
      </p:sp>
      <p:sp>
        <p:nvSpPr>
          <p:cNvPr id="31" name="TextBox 23">
            <a:extLst>
              <a:ext uri="{FF2B5EF4-FFF2-40B4-BE49-F238E27FC236}">
                <a16:creationId xmlns:a16="http://schemas.microsoft.com/office/drawing/2014/main" id="{A94ABE3F-F9E5-3318-4E20-885EF280A5BD}"/>
              </a:ext>
            </a:extLst>
          </p:cNvPr>
          <p:cNvSpPr txBox="1"/>
          <p:nvPr/>
        </p:nvSpPr>
        <p:spPr>
          <a:xfrm>
            <a:off x="352958" y="4515682"/>
            <a:ext cx="3550595" cy="192007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defPPr>
              <a:defRPr lang="de-DE"/>
            </a:defPPr>
            <a:lvl1pPr marL="91440" indent="-91440">
              <a:lnSpc>
                <a:spcPct val="107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>
                <a:latin typeface="Calibri" panose="020F0502020204030204" pitchFamily="34" charset="0"/>
                <a:cs typeface="Times New Roman" panose="02020603050405020304" pitchFamily="18" charset="0"/>
              </a:defRPr>
            </a:lvl1pPr>
            <a:lvl2pPr marL="38404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56692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74980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93268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11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6pPr>
            <a:lvl7pPr marL="13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7pPr>
            <a:lvl8pPr marL="15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8pPr>
            <a:lvl9pPr marL="17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9pPr>
          </a:lstStyle>
          <a:p>
            <a:r>
              <a:rPr lang="de-DE" dirty="0" err="1"/>
              <a:t>Preprocessing</a:t>
            </a:r>
            <a:r>
              <a:rPr lang="de-DE" dirty="0"/>
              <a:t>:</a:t>
            </a:r>
          </a:p>
          <a:p>
            <a:r>
              <a:rPr lang="de-DE" dirty="0"/>
              <a:t>Otsu:</a:t>
            </a:r>
          </a:p>
          <a:p>
            <a:r>
              <a:rPr lang="de-DE" dirty="0"/>
              <a:t>Final </a:t>
            </a:r>
            <a:r>
              <a:rPr lang="de-DE" dirty="0" err="1"/>
              <a:t>Dice</a:t>
            </a:r>
            <a:r>
              <a:rPr lang="de-DE" dirty="0"/>
              <a:t> Score:</a:t>
            </a:r>
          </a:p>
          <a:p>
            <a:endParaRPr lang="de-DE" dirty="0"/>
          </a:p>
        </p:txBody>
      </p:sp>
      <p:sp>
        <p:nvSpPr>
          <p:cNvPr id="32" name="TextBox 23">
            <a:extLst>
              <a:ext uri="{FF2B5EF4-FFF2-40B4-BE49-F238E27FC236}">
                <a16:creationId xmlns:a16="http://schemas.microsoft.com/office/drawing/2014/main" id="{DC8CAB5C-D5F1-2589-190A-B27BEB6E4634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201461" y="4581340"/>
            <a:ext cx="3813175" cy="173196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defPPr>
              <a:defRPr lang="de-DE"/>
            </a:defPPr>
            <a:lvl1pPr marL="91440" indent="-91440">
              <a:lnSpc>
                <a:spcPct val="107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>
                <a:latin typeface="Calibri" panose="020F0502020204030204" pitchFamily="34" charset="0"/>
                <a:cs typeface="Times New Roman" panose="02020603050405020304" pitchFamily="18" charset="0"/>
              </a:defRPr>
            </a:lvl1pPr>
            <a:lvl2pPr marL="38404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56692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74980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93268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11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6pPr>
            <a:lvl7pPr marL="13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7pPr>
            <a:lvl8pPr marL="15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8pPr>
            <a:lvl9pPr marL="17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9pPr>
          </a:lstStyle>
          <a:p>
            <a:r>
              <a:rPr lang="de-DE" dirty="0" err="1"/>
              <a:t>Preprocessing</a:t>
            </a:r>
            <a:r>
              <a:rPr lang="de-DE" dirty="0"/>
              <a:t>:</a:t>
            </a:r>
          </a:p>
          <a:p>
            <a:r>
              <a:rPr lang="de-DE" dirty="0"/>
              <a:t>Otsu:</a:t>
            </a:r>
          </a:p>
          <a:p>
            <a:r>
              <a:rPr lang="de-DE" dirty="0"/>
              <a:t>Final </a:t>
            </a:r>
            <a:r>
              <a:rPr lang="de-DE" dirty="0" err="1"/>
              <a:t>Dice</a:t>
            </a:r>
            <a:r>
              <a:rPr lang="de-DE" dirty="0"/>
              <a:t> Score: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24281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22" grpId="0"/>
      <p:bldP spid="24" grpId="0"/>
      <p:bldP spid="4" grpId="0"/>
      <p:bldP spid="23" grpId="0"/>
      <p:bldP spid="6" grpId="0"/>
      <p:bldP spid="7" grpId="0"/>
      <p:bldP spid="2" grpId="0"/>
      <p:bldP spid="31" grpId="0"/>
      <p:bldP spid="3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6482F060-A4AF-4E0B-B364-7C6BA4AE9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6220" y="0"/>
            <a:ext cx="464131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CD25092-CFEF-410B-A976-6AE3026F1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814" y="640080"/>
            <a:ext cx="3659246" cy="285031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>
                <a:solidFill>
                  <a:srgbClr val="FFFFFF"/>
                </a:solidFill>
              </a:rPr>
              <a:t>Thank you for your attention!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9EB6DAA-2F0C-43D5-A577-15D5D2C4E3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22797" y="3651268"/>
            <a:ext cx="3383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0F8586A0-14BA-46BC-AE90-8080FC6C17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" b="31937"/>
          <a:stretch/>
        </p:blipFill>
        <p:spPr>
          <a:xfrm>
            <a:off x="4631936" y="10"/>
            <a:ext cx="7556889" cy="6857990"/>
          </a:xfrm>
          <a:prstGeom prst="rect">
            <a:avLst/>
          </a:prstGeo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A8FBC7E-AA23-49E6-8444-4D19CB727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93582" y="6446838"/>
            <a:ext cx="78001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 sz="1050" smtClean="0"/>
              <a:pPr>
                <a:spcAft>
                  <a:spcPts val="600"/>
                </a:spcAft>
              </a:pPr>
              <a:t>22</a:t>
            </a:fld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7323891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EE362070-691D-44DB-98D4-BC61774B0E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39E5FD1-339A-EF8A-C73F-39C06DBE9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6504" y="758951"/>
            <a:ext cx="7319175" cy="337493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>
                <a:solidFill>
                  <a:schemeClr val="tx1">
                    <a:lumMod val="85000"/>
                    <a:lumOff val="15000"/>
                  </a:schemeClr>
                </a:solidFill>
              </a:rPr>
              <a:t>Extra slides</a:t>
            </a:r>
          </a:p>
        </p:txBody>
      </p:sp>
      <p:pic>
        <p:nvPicPr>
          <p:cNvPr id="8" name="Graphic 7" descr="Document">
            <a:extLst>
              <a:ext uri="{FF2B5EF4-FFF2-40B4-BE49-F238E27FC236}">
                <a16:creationId xmlns:a16="http://schemas.microsoft.com/office/drawing/2014/main" id="{FF62725C-E9FC-5FC7-900B-FDC48D3BF5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0973" y="1790485"/>
            <a:ext cx="2758331" cy="2758331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A7EFE9C-DAE7-4ECA-BDB2-34E2534B8A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958251" y="4294753"/>
            <a:ext cx="71323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32DB1480-5B24-4B37-B70E-C74945DD91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66A4BA3-6B62-46C9-A170-E914721C0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23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1476912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091978E-3250-1596-C1D3-AEAFECFAA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Local</a:t>
            </a:r>
            <a:r>
              <a:rPr lang="de-DE" dirty="0"/>
              <a:t> </a:t>
            </a:r>
            <a:r>
              <a:rPr lang="de-DE" dirty="0" err="1"/>
              <a:t>thresholding</a:t>
            </a:r>
            <a:r>
              <a:rPr lang="de-DE" dirty="0"/>
              <a:t> </a:t>
            </a:r>
            <a:r>
              <a:rPr lang="de-DE" dirty="0" err="1"/>
              <a:t>vs</a:t>
            </a:r>
            <a:r>
              <a:rPr lang="de-DE" dirty="0"/>
              <a:t> </a:t>
            </a:r>
            <a:r>
              <a:rPr lang="de-DE" dirty="0" err="1"/>
              <a:t>local</a:t>
            </a:r>
            <a:r>
              <a:rPr lang="de-DE" dirty="0"/>
              <a:t> adaptive </a:t>
            </a:r>
            <a:r>
              <a:rPr lang="de-DE" dirty="0" err="1"/>
              <a:t>thresholing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17DFFD4-FFD2-A972-2369-E22AD9D6B1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7E40299-6D5E-7276-EF11-391467CE7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10524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4FCA1E-CF72-0B6C-51B5-4243B80ED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Hole </a:t>
            </a:r>
            <a:r>
              <a:rPr lang="de-DE" dirty="0" err="1"/>
              <a:t>filling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4C8179B-3DC2-5AF9-EF0D-A2960A9543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78740F3-F1F9-9098-E3BD-5F9C1604F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85541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DDC1E22-D089-A93F-D957-07F9F0995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counting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BFCC7E0-6CD6-865B-A322-29758B25A6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ideas</a:t>
            </a:r>
            <a:r>
              <a:rPr lang="de-DE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Edge </a:t>
            </a:r>
            <a:r>
              <a:rPr lang="de-DE" dirty="0" err="1"/>
              <a:t>detection</a:t>
            </a: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r>
              <a:rPr lang="de-DE"/>
              <a:t>clustering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8831A4B-3665-9264-402B-1C0476105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83510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9B76E0-92A1-76AA-4919-E2AE32246A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Challenges: N2DL-HeLa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AD7CDE5-7B73-A40E-7806-2FF808E552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3333" y="2283297"/>
            <a:ext cx="5979569" cy="382136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CB4CF28-F9F0-46D9-C2E8-127E14534B82}"/>
              </a:ext>
            </a:extLst>
          </p:cNvPr>
          <p:cNvSpPr txBox="1"/>
          <p:nvPr/>
        </p:nvSpPr>
        <p:spPr>
          <a:xfrm>
            <a:off x="7645940" y="3608962"/>
            <a:ext cx="3035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Reflections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AC03D41-2573-4687-8975-36FBC4F68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27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064127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A9E2B-841F-ED12-01DB-91FFD1FFE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v-LV" dirty="0"/>
              <a:t>Dice score - Issues</a:t>
            </a:r>
            <a:endParaRPr lang="en-US" dirty="0"/>
          </a:p>
        </p:txBody>
      </p:sp>
      <p:pic>
        <p:nvPicPr>
          <p:cNvPr id="4" name="Content Placeholder 5">
            <a:extLst>
              <a:ext uri="{FF2B5EF4-FFF2-40B4-BE49-F238E27FC236}">
                <a16:creationId xmlns:a16="http://schemas.microsoft.com/office/drawing/2014/main" id="{60FA2563-90A1-8363-42A8-182C71FA66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62818" y="2906485"/>
            <a:ext cx="2535010" cy="2325216"/>
          </a:xfrm>
          <a:prstGeom prst="rect">
            <a:avLst/>
          </a:pr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22121A19-2C4E-AB92-9365-E165508BC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6109" y="2362001"/>
            <a:ext cx="3703320" cy="3367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C5621BE1-7D8E-4E9A-49CA-6E042934F733}"/>
              </a:ext>
            </a:extLst>
          </p:cNvPr>
          <p:cNvGrpSpPr/>
          <p:nvPr/>
        </p:nvGrpSpPr>
        <p:grpSpPr>
          <a:xfrm>
            <a:off x="6422570" y="2364675"/>
            <a:ext cx="3703321" cy="3367673"/>
            <a:chOff x="6422572" y="2364676"/>
            <a:chExt cx="3703320" cy="3367672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14776E9-0006-8A57-E20C-B9E1EE5ADB16}"/>
                </a:ext>
              </a:extLst>
            </p:cNvPr>
            <p:cNvSpPr/>
            <p:nvPr/>
          </p:nvSpPr>
          <p:spPr>
            <a:xfrm>
              <a:off x="6422572" y="2364676"/>
              <a:ext cx="3703320" cy="3367672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3532483F-034E-84AE-E984-FF75F708F72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950257" y="2859976"/>
              <a:ext cx="2647950" cy="2371725"/>
            </a:xfrm>
            <a:prstGeom prst="rect">
              <a:avLst/>
            </a:prstGeom>
          </p:spPr>
        </p:pic>
      </p:grp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E83A616D-CF5F-4FD0-A0C4-5E6E4661E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28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1229621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BABBD-6473-9A64-F0C7-E9BC03BF8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v-LV" dirty="0"/>
              <a:t>Evaluation algorithm – Dice score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6802BF4-D1FB-9266-3E77-747C311F9C65}"/>
              </a:ext>
            </a:extLst>
          </p:cNvPr>
          <p:cNvSpPr/>
          <p:nvPr/>
        </p:nvSpPr>
        <p:spPr>
          <a:xfrm>
            <a:off x="2248989" y="2301360"/>
            <a:ext cx="3461657" cy="33745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6C00D21-AB56-D022-78F4-59E70D93B563}"/>
              </a:ext>
            </a:extLst>
          </p:cNvPr>
          <p:cNvSpPr/>
          <p:nvPr/>
        </p:nvSpPr>
        <p:spPr>
          <a:xfrm>
            <a:off x="6481355" y="2301360"/>
            <a:ext cx="3461657" cy="33745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4A2A4932-A737-7DC9-FE1A-79BD538019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47950" y="2731596"/>
            <a:ext cx="1936046" cy="2156051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241E544B-307C-28B7-3EF3-7CD5D70EC6FA}"/>
              </a:ext>
            </a:extLst>
          </p:cNvPr>
          <p:cNvSpPr/>
          <p:nvPr/>
        </p:nvSpPr>
        <p:spPr>
          <a:xfrm>
            <a:off x="5823857" y="3864429"/>
            <a:ext cx="555172" cy="27214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749D02-C8E5-EF08-10CF-6645267AB908}"/>
              </a:ext>
            </a:extLst>
          </p:cNvPr>
          <p:cNvSpPr txBox="1"/>
          <p:nvPr/>
        </p:nvSpPr>
        <p:spPr>
          <a:xfrm>
            <a:off x="4484914" y="5675932"/>
            <a:ext cx="37882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sz="2800" b="1" dirty="0"/>
              <a:t>~ 80% Accuracy</a:t>
            </a:r>
            <a:endParaRPr lang="en-US" sz="2800" b="1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A63D78D3-7058-4882-A6C3-763BF3932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29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9500413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id="{C9B7F88A-EE9B-4C9D-9477-42E2346622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587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15875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6" name="Picture 3">
            <a:extLst>
              <a:ext uri="{FF2B5EF4-FFF2-40B4-BE49-F238E27FC236}">
                <a16:creationId xmlns:a16="http://schemas.microsoft.com/office/drawing/2014/main" id="{131FEE80-6E7A-B67A-44F9-C78C712085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858"/>
          <a:stretch/>
        </p:blipFill>
        <p:spPr>
          <a:xfrm>
            <a:off x="-1" y="-97551"/>
            <a:ext cx="12191999" cy="6857990"/>
          </a:xfrm>
          <a:prstGeom prst="rect">
            <a:avLst/>
          </a:prstGeom>
        </p:spPr>
      </p:pic>
      <p:sp>
        <p:nvSpPr>
          <p:cNvPr id="53" name="Rectangle 52">
            <a:extLst>
              <a:ext uri="{FF2B5EF4-FFF2-40B4-BE49-F238E27FC236}">
                <a16:creationId xmlns:a16="http://schemas.microsoft.com/office/drawing/2014/main" id="{7319A1DD-F557-4EC6-8A8C-F7617B4CD6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3118982"/>
            <a:ext cx="7537704" cy="2462668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01A9B04-43D2-45CB-A040-FF4F492F8C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87802" y="3122698"/>
            <a:ext cx="6470692" cy="1473426"/>
          </a:xfrm>
        </p:spPr>
        <p:txBody>
          <a:bodyPr>
            <a:normAutofit/>
          </a:bodyPr>
          <a:lstStyle/>
          <a:p>
            <a:r>
              <a:rPr lang="de-DE" sz="4200" b="1" dirty="0" err="1">
                <a:solidFill>
                  <a:schemeClr val="tx1"/>
                </a:solidFill>
              </a:rPr>
              <a:t>Cell</a:t>
            </a:r>
            <a:r>
              <a:rPr lang="de-DE" sz="4200" b="1" dirty="0">
                <a:solidFill>
                  <a:schemeClr val="tx1"/>
                </a:solidFill>
              </a:rPr>
              <a:t> Nuclei Segmentation</a:t>
            </a:r>
            <a:br>
              <a:rPr lang="de-DE" sz="4200" b="1" dirty="0">
                <a:solidFill>
                  <a:schemeClr val="tx1"/>
                </a:solidFill>
              </a:rPr>
            </a:br>
            <a:r>
              <a:rPr lang="de-DE" sz="2100" b="1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2D0529F-9D57-4F3B-811A-42E22AEFE7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10211" y="4735799"/>
            <a:ext cx="6309360" cy="605256"/>
          </a:xfrm>
        </p:spPr>
        <p:txBody>
          <a:bodyPr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800" dirty="0"/>
              <a:t>Implementation and Evaluation</a:t>
            </a:r>
          </a:p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800" dirty="0" err="1"/>
              <a:t>of</a:t>
            </a:r>
            <a:r>
              <a:rPr lang="de-DE" sz="1800" dirty="0"/>
              <a:t> Otsu </a:t>
            </a:r>
            <a:r>
              <a:rPr lang="de-DE" sz="1800" dirty="0" err="1"/>
              <a:t>Thresholding</a:t>
            </a:r>
            <a:endParaRPr lang="de-DE" sz="1800" dirty="0"/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D28A9C89-B313-458F-9C85-515930A51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10211" y="4641183"/>
            <a:ext cx="6309360" cy="0"/>
          </a:xfrm>
          <a:prstGeom prst="line">
            <a:avLst/>
          </a:prstGeom>
          <a:ln w="19050">
            <a:solidFill>
              <a:schemeClr val="accent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!!footer rectangle">
            <a:extLst>
              <a:ext uri="{FF2B5EF4-FFF2-40B4-BE49-F238E27FC236}">
                <a16:creationId xmlns:a16="http://schemas.microsoft.com/office/drawing/2014/main" id="{D50218C5-E017-43D2-8345-FD9FBF0C99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602A30E-9A1D-4DE4-9501-638B51F62975}"/>
              </a:ext>
            </a:extLst>
          </p:cNvPr>
          <p:cNvSpPr txBox="1"/>
          <p:nvPr/>
        </p:nvSpPr>
        <p:spPr>
          <a:xfrm>
            <a:off x="0" y="5121238"/>
            <a:ext cx="7182223" cy="13157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400" b="1" dirty="0">
                <a:solidFill>
                  <a:schemeClr val="bg1"/>
                </a:solidFill>
              </a:rPr>
              <a:t>Final </a:t>
            </a:r>
            <a:r>
              <a:rPr lang="de-DE" sz="1400" b="1" dirty="0" err="1">
                <a:solidFill>
                  <a:schemeClr val="bg1"/>
                </a:solidFill>
              </a:rPr>
              <a:t>presentation</a:t>
            </a:r>
            <a:endParaRPr lang="de-DE" sz="13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de-DE" sz="1300" b="1" dirty="0">
                <a:solidFill>
                  <a:schemeClr val="bg1"/>
                </a:solidFill>
              </a:rPr>
              <a:t>Topic 01: Biomedical Image Analysis</a:t>
            </a:r>
          </a:p>
          <a:p>
            <a:r>
              <a:rPr lang="de-DE" sz="1300" b="1" dirty="0">
                <a:solidFill>
                  <a:schemeClr val="bg1"/>
                </a:solidFill>
              </a:rPr>
              <a:t>Supervisor: </a:t>
            </a:r>
            <a:r>
              <a:rPr lang="de-DE" sz="1300" dirty="0">
                <a:solidFill>
                  <a:schemeClr val="bg1"/>
                </a:solidFill>
              </a:rPr>
              <a:t>PD</a:t>
            </a:r>
            <a:r>
              <a:rPr lang="de-DE" sz="1300" b="1" dirty="0">
                <a:solidFill>
                  <a:schemeClr val="bg1"/>
                </a:solidFill>
              </a:rPr>
              <a:t> </a:t>
            </a:r>
            <a:r>
              <a:rPr lang="de-DE" sz="1300" dirty="0">
                <a:solidFill>
                  <a:schemeClr val="bg1"/>
                </a:solidFill>
              </a:rPr>
              <a:t>Dr. Karl Rohr, Christian Ritter, Tutor: Marie Becker</a:t>
            </a:r>
          </a:p>
          <a:p>
            <a:r>
              <a:rPr lang="de-DE" sz="1300" b="1" dirty="0">
                <a:solidFill>
                  <a:schemeClr val="bg1"/>
                </a:solidFill>
              </a:rPr>
              <a:t>Group 01.04: </a:t>
            </a:r>
            <a:r>
              <a:rPr lang="de-DE" sz="1300" dirty="0">
                <a:solidFill>
                  <a:schemeClr val="bg1"/>
                </a:solidFill>
              </a:rPr>
              <a:t>Marie-Claire Indilewitsch, Helen Jade, Maribel Schneider, Ieva </a:t>
            </a:r>
            <a:r>
              <a:rPr lang="de-DE" sz="1300" dirty="0" err="1">
                <a:solidFill>
                  <a:schemeClr val="bg1"/>
                </a:solidFill>
              </a:rPr>
              <a:t>Sorokina-Ozola</a:t>
            </a:r>
            <a:endParaRPr lang="de-DE" sz="1300" dirty="0">
              <a:solidFill>
                <a:schemeClr val="bg1"/>
              </a:solidFill>
            </a:endParaRPr>
          </a:p>
          <a:p>
            <a:r>
              <a:rPr lang="de-DE" sz="1300" b="1" dirty="0">
                <a:solidFill>
                  <a:schemeClr val="bg1"/>
                </a:solidFill>
              </a:rPr>
              <a:t>Date: </a:t>
            </a:r>
            <a:r>
              <a:rPr lang="de-DE" sz="1300" dirty="0">
                <a:solidFill>
                  <a:schemeClr val="bg1"/>
                </a:solidFill>
              </a:rPr>
              <a:t>20.07.2022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24D96FE-B821-4534-8CD7-BF83D49AE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3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392271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57B2F69-00D0-4B86-9065-F1A57A6D2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0975" y="137904"/>
            <a:ext cx="10058400" cy="1450757"/>
          </a:xfrm>
        </p:spPr>
        <p:txBody>
          <a:bodyPr anchor="ctr">
            <a:normAutofit fontScale="90000"/>
          </a:bodyPr>
          <a:lstStyle/>
          <a:p>
            <a:pPr algn="ctr"/>
            <a:br>
              <a:rPr lang="en-GB" sz="4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48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N2DH-GOWT1</a:t>
            </a:r>
            <a:br>
              <a:rPr lang="en-GB" sz="4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Cell type: embryonic stem cells | Organism: Mouse (Mus musculus) </a:t>
            </a:r>
            <a:br>
              <a:rPr lang="de-DE" sz="4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59CEC61-F44B-43B3-B40F-AE38C5AF1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" name="Graphic 9" descr="Rat outline">
            <a:extLst>
              <a:ext uri="{FF2B5EF4-FFF2-40B4-BE49-F238E27FC236}">
                <a16:creationId xmlns:a16="http://schemas.microsoft.com/office/drawing/2014/main" id="{70D1F548-A99F-A385-1B07-34C597D2BA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41880" y="685993"/>
            <a:ext cx="676920" cy="6769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B72238C-9CC6-F339-4679-6A7A4257D9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4276" y="2221646"/>
            <a:ext cx="3867842" cy="3862507"/>
          </a:xfrm>
          <a:prstGeom prst="rect">
            <a:avLst/>
          </a:prstGeom>
        </p:spPr>
      </p:pic>
      <p:sp>
        <p:nvSpPr>
          <p:cNvPr id="14" name="Inhaltsplatzhalter 2">
            <a:extLst>
              <a:ext uri="{FF2B5EF4-FFF2-40B4-BE49-F238E27FC236}">
                <a16:creationId xmlns:a16="http://schemas.microsoft.com/office/drawing/2014/main" id="{76672794-83D5-025B-93C1-C056481C6C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94886" y="2453089"/>
            <a:ext cx="4819089" cy="2902682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Express Oct4-GFP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Leica TGS SP5 (confocal microscope)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6 images total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1024x1024 pixels</a:t>
            </a:r>
            <a:endParaRPr lang="de-DE" sz="24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10-20 </a:t>
            </a:r>
            <a:r>
              <a:rPr lang="en-GB" sz="24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nulei</a:t>
            </a: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 per image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D925B0D-BFED-475D-BB91-9FC6BDACF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30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0042931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41229E-437C-A902-CB1B-F578467B74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4624"/>
            <a:ext cx="10058400" cy="1450757"/>
          </a:xfrm>
        </p:spPr>
        <p:txBody>
          <a:bodyPr anchor="ctr">
            <a:normAutofit fontScale="90000"/>
          </a:bodyPr>
          <a:lstStyle/>
          <a:p>
            <a:pPr algn="ctr"/>
            <a:br>
              <a:rPr lang="de-DE" dirty="0">
                <a:solidFill>
                  <a:srgbClr val="FFFFFF"/>
                </a:solidFill>
              </a:rPr>
            </a:br>
            <a:r>
              <a:rPr lang="de-DE" sz="48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NIH3T3</a:t>
            </a:r>
            <a:br>
              <a:rPr lang="de-DE" sz="80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r>
              <a:rPr lang="de-DE" sz="2400" dirty="0" err="1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Cell</a:t>
            </a:r>
            <a: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type: </a:t>
            </a:r>
            <a:r>
              <a:rPr lang="de-DE" sz="2400" dirty="0" err="1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Embryonic</a:t>
            </a:r>
            <a: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2400" dirty="0" err="1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fibroblast</a:t>
            </a:r>
            <a: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2400" dirty="0" err="1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cells</a:t>
            </a:r>
            <a: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| </a:t>
            </a:r>
            <a:r>
              <a:rPr lang="de-DE" sz="2400" dirty="0" err="1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Organism</a:t>
            </a:r>
            <a: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: Mouse (Mus musculus)</a:t>
            </a:r>
            <a:b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endParaRPr lang="de-DE" sz="2400" dirty="0">
              <a:solidFill>
                <a:schemeClr val="bg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9CEC61-F44B-43B3-B40F-AE38C5AF1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9D1FC71-14B5-9970-E933-B014A71553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6073" y="2821609"/>
            <a:ext cx="5290458" cy="3193294"/>
          </a:xfrm>
        </p:spPr>
        <p:txBody>
          <a:bodyPr>
            <a:normAutofit/>
          </a:bodyPr>
          <a:lstStyle/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Stained with Hoechst (fluorescent dye)</a:t>
            </a:r>
            <a:endParaRPr lang="en-GB" sz="22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Fluorescence microscope</a:t>
            </a:r>
          </a:p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18 images total </a:t>
            </a:r>
          </a:p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Size: 1344x1024 pixels</a:t>
            </a:r>
            <a:endParaRPr lang="de-DE" sz="24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about 60 nuclei per image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2BC58FA-0507-040C-0141-BF786CB776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673" y="2241250"/>
            <a:ext cx="5012585" cy="3823300"/>
          </a:xfrm>
          <a:prstGeom prst="rect">
            <a:avLst/>
          </a:prstGeom>
        </p:spPr>
      </p:pic>
      <p:pic>
        <p:nvPicPr>
          <p:cNvPr id="14" name="Graphic 13" descr="Rat outline">
            <a:extLst>
              <a:ext uri="{FF2B5EF4-FFF2-40B4-BE49-F238E27FC236}">
                <a16:creationId xmlns:a16="http://schemas.microsoft.com/office/drawing/2014/main" id="{690592CF-7E8A-832D-47CD-20DDDBC293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88199" y="788461"/>
            <a:ext cx="676920" cy="676920"/>
          </a:xfrm>
          <a:prstGeom prst="rect">
            <a:avLst/>
          </a:prstGeo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5AFCDF8-8DEC-47FE-ADDA-F73A7BAEA7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31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7354095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E029F-6079-FC20-A884-9D8DA0333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ctr">
            <a:normAutofit fontScale="90000"/>
          </a:bodyPr>
          <a:lstStyle/>
          <a:p>
            <a:pPr algn="ctr"/>
            <a:br>
              <a:rPr lang="en-GB" sz="43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48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N2DL-HeLa</a:t>
            </a:r>
            <a:br>
              <a:rPr lang="en-GB" sz="66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Cell type: cervical adenocarcinoma cells | organism: human (</a:t>
            </a:r>
            <a:r>
              <a:rPr lang="en-GB" sz="2400" i="1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Homo sapiens</a:t>
            </a:r>
            <a:r>
              <a:rPr lang="en-GB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)</a:t>
            </a:r>
            <a:b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endParaRPr lang="de-DE" sz="2400" dirty="0">
              <a:solidFill>
                <a:schemeClr val="bg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9CEC61-F44B-43B3-B40F-AE38C5AF1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9" name="Graphic 8" descr="Man outline">
            <a:extLst>
              <a:ext uri="{FF2B5EF4-FFF2-40B4-BE49-F238E27FC236}">
                <a16:creationId xmlns:a16="http://schemas.microsoft.com/office/drawing/2014/main" id="{7FDF8442-7BB9-DF86-6175-87734CB1EC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17895" y="906389"/>
            <a:ext cx="609861" cy="609861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FA87A49-7E88-5624-E63B-C187794BF5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77161" y="2524786"/>
            <a:ext cx="4628700" cy="3193294"/>
          </a:xfrm>
        </p:spPr>
        <p:txBody>
          <a:bodyPr>
            <a:normAutofit/>
          </a:bodyPr>
          <a:lstStyle/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Express H2B-GFP</a:t>
            </a:r>
          </a:p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Olympus IX81 Confocal </a:t>
            </a:r>
            <a:r>
              <a:rPr lang="en-GB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</a:t>
            </a:r>
            <a:r>
              <a:rPr lang="en-GB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icroscope</a:t>
            </a:r>
          </a:p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4 images total</a:t>
            </a:r>
          </a:p>
          <a:p>
            <a:pPr lvl="0"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Size: 1100x 700 pixels</a:t>
            </a:r>
            <a:endParaRPr lang="de-DE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GB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30-50 nuclei per image</a:t>
            </a:r>
          </a:p>
          <a:p>
            <a:endParaRPr lang="de-DE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06203EB-3FCE-9316-FE79-75B93492AE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952" y="2238580"/>
            <a:ext cx="5814764" cy="3716043"/>
          </a:xfrm>
          <a:prstGeom prst="rect">
            <a:avLst/>
          </a:prstGeo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2968C27-A8AA-49A6-AFFB-0D7C0EAF8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32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905368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1B209-EFA0-FC1E-C181-92084CB56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Otus</a:t>
            </a:r>
            <a:r>
              <a:rPr lang="de-DE" dirty="0"/>
              <a:t> </a:t>
            </a:r>
            <a:r>
              <a:rPr lang="de-DE" dirty="0" err="1"/>
              <a:t>Thresholding</a:t>
            </a:r>
            <a:r>
              <a:rPr lang="de-DE" dirty="0"/>
              <a:t> </a:t>
            </a:r>
            <a:r>
              <a:rPr lang="de-DE" dirty="0" err="1"/>
              <a:t>usage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20DCAC-D35A-1398-FB49-E61643A7D14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de-DE" dirty="0" err="1"/>
              <a:t>Locate</a:t>
            </a:r>
            <a:r>
              <a:rPr lang="de-DE" dirty="0"/>
              <a:t> </a:t>
            </a:r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boundaries</a:t>
            </a:r>
            <a:endParaRPr lang="de-DE" dirty="0"/>
          </a:p>
          <a:p>
            <a:pPr>
              <a:buFont typeface="Wingdings" panose="05000000000000000000" pitchFamily="2" charset="2"/>
              <a:buChar char="§"/>
            </a:pPr>
            <a:r>
              <a:rPr lang="de-DE" dirty="0" err="1"/>
              <a:t>Cell</a:t>
            </a:r>
            <a:r>
              <a:rPr lang="de-DE" dirty="0"/>
              <a:t> type </a:t>
            </a:r>
            <a:r>
              <a:rPr lang="de-DE" dirty="0" err="1"/>
              <a:t>classification</a:t>
            </a:r>
            <a:endParaRPr lang="de-DE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counting</a:t>
            </a:r>
            <a:endParaRPr lang="de-DE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phenotype</a:t>
            </a:r>
            <a:r>
              <a:rPr lang="de-DE" dirty="0"/>
              <a:t> </a:t>
            </a:r>
            <a:r>
              <a:rPr lang="de-DE" dirty="0" err="1"/>
              <a:t>analysis</a:t>
            </a:r>
            <a:r>
              <a:rPr lang="de-DE" dirty="0"/>
              <a:t> (</a:t>
            </a:r>
            <a:r>
              <a:rPr lang="de-DE" dirty="0" err="1"/>
              <a:t>size</a:t>
            </a:r>
            <a:r>
              <a:rPr lang="de-DE" dirty="0"/>
              <a:t>, </a:t>
            </a:r>
            <a:r>
              <a:rPr lang="de-DE" dirty="0" err="1"/>
              <a:t>shape</a:t>
            </a:r>
            <a:r>
              <a:rPr lang="de-DE" dirty="0"/>
              <a:t>,..)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de-DE" b="1" dirty="0"/>
              <a:t> But not </a:t>
            </a:r>
            <a:r>
              <a:rPr lang="de-DE" b="1" dirty="0" err="1"/>
              <a:t>used</a:t>
            </a:r>
            <a:r>
              <a:rPr lang="de-DE" b="1" dirty="0"/>
              <a:t> </a:t>
            </a:r>
            <a:r>
              <a:rPr lang="de-DE" b="1" dirty="0" err="1"/>
              <a:t>for</a:t>
            </a:r>
            <a:r>
              <a:rPr lang="de-DE" b="1" dirty="0"/>
              <a:t> </a:t>
            </a:r>
            <a:r>
              <a:rPr lang="de-DE" b="1" dirty="0" err="1"/>
              <a:t>very</a:t>
            </a:r>
            <a:r>
              <a:rPr lang="de-DE" b="1" dirty="0"/>
              <a:t> </a:t>
            </a:r>
            <a:r>
              <a:rPr lang="de-DE" b="1" dirty="0" err="1"/>
              <a:t>complex</a:t>
            </a:r>
            <a:r>
              <a:rPr lang="de-DE" b="1" dirty="0"/>
              <a:t> </a:t>
            </a:r>
            <a:r>
              <a:rPr lang="de-DE" b="1" dirty="0" err="1"/>
              <a:t>images</a:t>
            </a:r>
            <a:r>
              <a:rPr lang="de-DE" b="1" dirty="0"/>
              <a:t> !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9DEF0D-D832-05AD-920B-892A45BB74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33247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AF37BD-D3CE-656C-648E-DA56CAE90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Otsu </a:t>
            </a:r>
            <a:r>
              <a:rPr lang="de-DE" dirty="0" err="1"/>
              <a:t>Thresholding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7B14B8A-1A0C-4206-614E-68B498FD2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34</a:t>
            </a:fld>
            <a:endParaRPr lang="en-US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EEBA3D23-CC44-1FC8-65DA-155C429C16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2572470"/>
            <a:ext cx="3261360" cy="1050438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6BB34D28-8F3D-7FC5-9BE3-9F384E7651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7548" y="2562742"/>
            <a:ext cx="4076700" cy="1095375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D8F2D6DD-F78D-4538-EEBF-AFAAAD6EAB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5798" y="3658117"/>
            <a:ext cx="1600200" cy="476250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96A40478-C6BF-069A-E200-0287F70C51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6782" y="4628679"/>
            <a:ext cx="4295775" cy="1152525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3BE5CAB0-7821-2142-B175-7FA4FDE3CA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7280" y="5781204"/>
            <a:ext cx="1647825" cy="4857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B46ADB71-4925-FBAD-84FC-1CE731782A71}"/>
                  </a:ext>
                </a:extLst>
              </p:cNvPr>
              <p:cNvSpPr txBox="1"/>
              <p:nvPr/>
            </p:nvSpPr>
            <p:spPr>
              <a:xfrm>
                <a:off x="1097280" y="2147110"/>
                <a:ext cx="3000158" cy="3815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u="sng" dirty="0"/>
                  <a:t>Class </a:t>
                </a:r>
                <a:r>
                  <a:rPr lang="de-DE" u="sng" dirty="0" err="1"/>
                  <a:t>probabilities</a:t>
                </a:r>
                <a:r>
                  <a:rPr lang="de-DE" u="sng" dirty="0"/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de-DE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0,1</m:t>
                        </m:r>
                      </m:sub>
                    </m:sSub>
                  </m:oMath>
                </a14:m>
                <a:r>
                  <a:rPr lang="de-DE" u="sng" dirty="0"/>
                  <a:t>):</a:t>
                </a:r>
              </a:p>
            </p:txBody>
          </p:sp>
        </mc:Choice>
        <mc:Fallback xmlns="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B46ADB71-4925-FBAD-84FC-1CE731782A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280" y="2147110"/>
                <a:ext cx="3000158" cy="381515"/>
              </a:xfrm>
              <a:prstGeom prst="rect">
                <a:avLst/>
              </a:prstGeom>
              <a:blipFill>
                <a:blip r:embed="rId7"/>
                <a:stretch>
                  <a:fillRect l="-1626" t="-6349" b="-2222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776585F5-E737-A51B-5042-61FF6A71871F}"/>
                  </a:ext>
                </a:extLst>
              </p:cNvPr>
              <p:cNvSpPr txBox="1"/>
              <p:nvPr/>
            </p:nvSpPr>
            <p:spPr>
              <a:xfrm>
                <a:off x="5785798" y="2147110"/>
                <a:ext cx="5369882" cy="3815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u="sng" dirty="0"/>
                  <a:t>Class </a:t>
                </a:r>
                <a:r>
                  <a:rPr lang="de-DE" u="sng" dirty="0" err="1"/>
                  <a:t>mean</a:t>
                </a:r>
                <a:r>
                  <a:rPr lang="de-DE" u="sng" dirty="0"/>
                  <a:t> </a:t>
                </a:r>
                <a:r>
                  <a:rPr lang="de-DE" u="sng" dirty="0" err="1"/>
                  <a:t>levels</a:t>
                </a:r>
                <a:r>
                  <a:rPr lang="de-DE" u="sng" dirty="0"/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de-DE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0,1</m:t>
                        </m:r>
                      </m:sub>
                    </m:sSub>
                  </m:oMath>
                </a14:m>
                <a:r>
                  <a:rPr lang="de-DE" u="sng" dirty="0"/>
                  <a:t>) and total </a:t>
                </a:r>
                <a:r>
                  <a:rPr lang="de-DE" u="sng" dirty="0" err="1"/>
                  <a:t>mean</a:t>
                </a:r>
                <a:r>
                  <a:rPr lang="de-DE" u="sng" dirty="0"/>
                  <a:t> </a:t>
                </a:r>
                <a:r>
                  <a:rPr lang="de-DE" u="sng" dirty="0" err="1"/>
                  <a:t>level</a:t>
                </a:r>
                <a:r>
                  <a:rPr lang="de-DE" u="sng" dirty="0"/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u="sng" dirty="0"/>
                  <a:t>):</a:t>
                </a:r>
              </a:p>
            </p:txBody>
          </p:sp>
        </mc:Choice>
        <mc:Fallback xmlns="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776585F5-E737-A51B-5042-61FF6A7187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5798" y="2147110"/>
                <a:ext cx="5369882" cy="381515"/>
              </a:xfrm>
              <a:prstGeom prst="rect">
                <a:avLst/>
              </a:prstGeom>
              <a:blipFill>
                <a:blip r:embed="rId8"/>
                <a:stretch>
                  <a:fillRect l="-908" t="-6349" b="-2222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31EF47DB-148A-34ED-B271-B3EEB69E91FD}"/>
                  </a:ext>
                </a:extLst>
              </p:cNvPr>
              <p:cNvSpPr txBox="1"/>
              <p:nvPr/>
            </p:nvSpPr>
            <p:spPr>
              <a:xfrm>
                <a:off x="1060989" y="4289857"/>
                <a:ext cx="5018011" cy="3957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u="sng" dirty="0"/>
                  <a:t>Class </a:t>
                </a:r>
                <a:r>
                  <a:rPr lang="de-DE" u="sng" dirty="0" err="1"/>
                  <a:t>variances</a:t>
                </a:r>
                <a:r>
                  <a:rPr lang="de-DE" u="sng" dirty="0"/>
                  <a:t> 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de-DE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de-DE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0,1</m:t>
                        </m:r>
                      </m:sub>
                      <m:sup>
                        <m:r>
                          <a:rPr lang="de-DE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de-DE" u="sng" dirty="0"/>
                  <a:t>) and total </a:t>
                </a:r>
                <a:r>
                  <a:rPr lang="de-DE" u="sng" dirty="0" err="1"/>
                  <a:t>variance</a:t>
                </a:r>
                <a:r>
                  <a:rPr lang="de-DE" u="sng" dirty="0"/>
                  <a:t> 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b>
                      <m:sup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u="sng" dirty="0"/>
                  <a:t>):</a:t>
                </a:r>
              </a:p>
            </p:txBody>
          </p:sp>
        </mc:Choice>
        <mc:Fallback xmlns="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31EF47DB-148A-34ED-B271-B3EEB69E91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0989" y="4289857"/>
                <a:ext cx="5018011" cy="395749"/>
              </a:xfrm>
              <a:prstGeom prst="rect">
                <a:avLst/>
              </a:prstGeom>
              <a:blipFill>
                <a:blip r:embed="rId9"/>
                <a:stretch>
                  <a:fillRect l="-972" t="-6154" b="-200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A9D9F819-651C-C62B-CE55-5512D73FBCC5}"/>
                  </a:ext>
                </a:extLst>
              </p:cNvPr>
              <p:cNvSpPr txBox="1"/>
              <p:nvPr/>
            </p:nvSpPr>
            <p:spPr>
              <a:xfrm>
                <a:off x="7385998" y="4483499"/>
                <a:ext cx="6094070" cy="13234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de-DE" sz="1600" dirty="0"/>
                  <a:t> Number </a:t>
                </a:r>
                <a:r>
                  <a:rPr lang="de-DE" sz="1600" dirty="0" err="1"/>
                  <a:t>of</a:t>
                </a:r>
                <a:r>
                  <a:rPr lang="de-DE" sz="1600" dirty="0"/>
                  <a:t> </a:t>
                </a:r>
                <a:r>
                  <a:rPr lang="de-DE" sz="1600" dirty="0" err="1"/>
                  <a:t>gray</a:t>
                </a:r>
                <a:r>
                  <a:rPr lang="de-DE" sz="1600" dirty="0"/>
                  <a:t> </a:t>
                </a:r>
                <a:r>
                  <a:rPr lang="de-DE" sz="1600" dirty="0" err="1"/>
                  <a:t>levels</a:t>
                </a:r>
                <a:r>
                  <a:rPr lang="de-DE" sz="1600" dirty="0"/>
                  <a:t> in </a:t>
                </a:r>
                <a:r>
                  <a:rPr lang="de-DE" sz="1600" dirty="0" err="1"/>
                  <a:t>the</a:t>
                </a:r>
                <a:r>
                  <a:rPr lang="de-DE" sz="1600" dirty="0"/>
                  <a:t> </a:t>
                </a:r>
                <a:r>
                  <a:rPr lang="de-DE" sz="1600" dirty="0" err="1"/>
                  <a:t>picture</a:t>
                </a:r>
                <a:endParaRPr lang="de-DE" sz="16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de-DE" sz="1600" dirty="0"/>
                  <a:t> Number </a:t>
                </a:r>
                <a:r>
                  <a:rPr lang="de-DE" sz="1600" dirty="0" err="1"/>
                  <a:t>of</a:t>
                </a:r>
                <a:r>
                  <a:rPr lang="de-DE" sz="1600" dirty="0"/>
                  <a:t> </a:t>
                </a:r>
                <a:r>
                  <a:rPr lang="de-DE" sz="1600" dirty="0" err="1"/>
                  <a:t>pixels</a:t>
                </a:r>
                <a:r>
                  <a:rPr lang="de-DE" sz="1600" dirty="0"/>
                  <a:t> at </a:t>
                </a:r>
                <a:r>
                  <a:rPr lang="de-DE" sz="1600" dirty="0" err="1"/>
                  <a:t>level</a:t>
                </a:r>
                <a:r>
                  <a:rPr lang="de-DE" sz="1600" dirty="0"/>
                  <a:t> i</a:t>
                </a: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de-DE" sz="1600" dirty="0"/>
                  <a:t> Total </a:t>
                </a:r>
                <a:r>
                  <a:rPr lang="de-DE" sz="1600" dirty="0" err="1"/>
                  <a:t>number</a:t>
                </a:r>
                <a:r>
                  <a:rPr lang="de-DE" sz="1600" dirty="0"/>
                  <a:t> </a:t>
                </a:r>
                <a:r>
                  <a:rPr lang="de-DE" sz="1600" dirty="0" err="1"/>
                  <a:t>of</a:t>
                </a:r>
                <a:r>
                  <a:rPr lang="de-DE" sz="1600" dirty="0"/>
                  <a:t> </a:t>
                </a:r>
                <a:r>
                  <a:rPr lang="de-DE" sz="1600" dirty="0" err="1"/>
                  <a:t>pixels</a:t>
                </a:r>
                <a:endParaRPr lang="de-DE" sz="16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de-DE" sz="1600" dirty="0"/>
                  <a:t> </a:t>
                </a:r>
                <a:r>
                  <a:rPr lang="de-DE" sz="1600" dirty="0" err="1"/>
                  <a:t>Probability</a:t>
                </a:r>
                <a:r>
                  <a:rPr lang="de-DE" sz="1600" dirty="0"/>
                  <a:t> </a:t>
                </a:r>
                <a:r>
                  <a:rPr lang="de-DE" sz="1600" dirty="0" err="1"/>
                  <a:t>of</a:t>
                </a:r>
                <a:r>
                  <a:rPr lang="de-DE" sz="1600" dirty="0"/>
                  <a:t> </a:t>
                </a:r>
                <a:r>
                  <a:rPr lang="de-DE" sz="1600" dirty="0" err="1"/>
                  <a:t>level</a:t>
                </a:r>
                <a:r>
                  <a:rPr lang="de-DE" sz="1600" dirty="0"/>
                  <a:t> i</a:t>
                </a: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de-DE" sz="1600" dirty="0"/>
                  <a:t> Threshold </a:t>
                </a:r>
                <a:r>
                  <a:rPr lang="de-DE" sz="1600" dirty="0" err="1"/>
                  <a:t>intensity</a:t>
                </a:r>
                <a:endParaRPr lang="de-DE" sz="1600" dirty="0"/>
              </a:p>
            </p:txBody>
          </p:sp>
        </mc:Choice>
        <mc:Fallback xmlns=""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A9D9F819-651C-C62B-CE55-5512D73FBC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5998" y="4483499"/>
                <a:ext cx="6094070" cy="1323439"/>
              </a:xfrm>
              <a:prstGeom prst="rect">
                <a:avLst/>
              </a:prstGeom>
              <a:blipFill>
                <a:blip r:embed="rId10"/>
                <a:stretch>
                  <a:fillRect t="-1376" b="-458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B414117B-6EFD-56AF-1637-59E60CA86812}"/>
                  </a:ext>
                </a:extLst>
              </p:cNvPr>
              <p:cNvSpPr txBox="1"/>
              <p:nvPr/>
            </p:nvSpPr>
            <p:spPr>
              <a:xfrm>
                <a:off x="7328123" y="5792281"/>
                <a:ext cx="1234718" cy="246221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de-DE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de-DE" sz="1600" dirty="0"/>
              </a:p>
            </p:txBody>
          </p:sp>
        </mc:Choice>
        <mc:Fallback xmlns="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B414117B-6EFD-56AF-1637-59E60CA868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8123" y="5792281"/>
                <a:ext cx="1234718" cy="246221"/>
              </a:xfrm>
              <a:prstGeom prst="rect">
                <a:avLst/>
              </a:prstGeom>
              <a:blipFill>
                <a:blip r:embed="rId11"/>
                <a:stretch>
                  <a:fillRect b="-34146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feld 20">
            <a:extLst>
              <a:ext uri="{FF2B5EF4-FFF2-40B4-BE49-F238E27FC236}">
                <a16:creationId xmlns:a16="http://schemas.microsoft.com/office/drawing/2014/main" id="{0CC44BC6-4DFC-15C0-3DED-EB978527CF1C}"/>
              </a:ext>
            </a:extLst>
          </p:cNvPr>
          <p:cNvSpPr txBox="1"/>
          <p:nvPr/>
        </p:nvSpPr>
        <p:spPr>
          <a:xfrm>
            <a:off x="1011844" y="6490900"/>
            <a:ext cx="1016831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Otsu, N. "A threshold selection method from gray-level histograms." IEEE Transactions on Systems, Man, and Cybernetics 9:1 (1979), pp 62-66.</a:t>
            </a:r>
            <a:endParaRPr lang="de-DE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699811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A3A40F-3BA1-7F6E-682F-45D860DAC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Otsu </a:t>
            </a:r>
            <a:r>
              <a:rPr lang="de-DE" dirty="0" err="1"/>
              <a:t>Thresholding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47C6301-3532-5EDB-7E87-8DDD29F78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35</a:t>
            </a:fld>
            <a:endParaRPr lang="en-US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7D4937F0-66AD-06A2-8389-8A106D14A8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0878" y="2355474"/>
            <a:ext cx="2881772" cy="1898695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8DD1861E-CE7C-9D9E-3EA2-ECA869E2E99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988"/>
          <a:stretch/>
        </p:blipFill>
        <p:spPr>
          <a:xfrm>
            <a:off x="8446053" y="2479652"/>
            <a:ext cx="2878453" cy="1898695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83B524A2-7FBE-FD9F-F1D4-5A8119503BD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235"/>
          <a:stretch/>
        </p:blipFill>
        <p:spPr>
          <a:xfrm>
            <a:off x="1013013" y="2615118"/>
            <a:ext cx="2911351" cy="1763229"/>
          </a:xfrm>
          <a:prstGeom prst="rect">
            <a:avLst/>
          </a:prstGeom>
        </p:spPr>
      </p:pic>
      <p:sp>
        <p:nvSpPr>
          <p:cNvPr id="11" name="Pfeil: nach rechts 10">
            <a:extLst>
              <a:ext uri="{FF2B5EF4-FFF2-40B4-BE49-F238E27FC236}">
                <a16:creationId xmlns:a16="http://schemas.microsoft.com/office/drawing/2014/main" id="{5930E449-360B-15EC-D363-CD2B155A4D83}"/>
              </a:ext>
            </a:extLst>
          </p:cNvPr>
          <p:cNvSpPr/>
          <p:nvPr/>
        </p:nvSpPr>
        <p:spPr>
          <a:xfrm>
            <a:off x="8079164" y="3341511"/>
            <a:ext cx="733778" cy="3612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Pfeil: nach rechts 13">
            <a:extLst>
              <a:ext uri="{FF2B5EF4-FFF2-40B4-BE49-F238E27FC236}">
                <a16:creationId xmlns:a16="http://schemas.microsoft.com/office/drawing/2014/main" id="{0EA89660-AB27-5A13-5A15-3B894217459E}"/>
              </a:ext>
            </a:extLst>
          </p:cNvPr>
          <p:cNvSpPr/>
          <p:nvPr/>
        </p:nvSpPr>
        <p:spPr>
          <a:xfrm flipH="1">
            <a:off x="3190586" y="3341511"/>
            <a:ext cx="733778" cy="3612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6" name="Grafik 15" descr="Ein Bild, das Text enthält.&#10;&#10;Automatisch generierte Beschreibung">
            <a:extLst>
              <a:ext uri="{FF2B5EF4-FFF2-40B4-BE49-F238E27FC236}">
                <a16:creationId xmlns:a16="http://schemas.microsoft.com/office/drawing/2014/main" id="{2FA61242-53BC-2A62-98D4-5AAA478A95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3760" y="4603777"/>
            <a:ext cx="4714702" cy="1617631"/>
          </a:xfrm>
          <a:prstGeom prst="rect">
            <a:avLst/>
          </a:prstGeom>
        </p:spPr>
      </p:pic>
      <p:pic>
        <p:nvPicPr>
          <p:cNvPr id="18" name="Grafik 17" descr="Ein Bild, das Text enthält.&#10;&#10;Automatisch generierte Beschreibung">
            <a:extLst>
              <a:ext uri="{FF2B5EF4-FFF2-40B4-BE49-F238E27FC236}">
                <a16:creationId xmlns:a16="http://schemas.microsoft.com/office/drawing/2014/main" id="{E21CA2D9-DDBC-EFC5-D88D-C8190C5C7A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013" y="4603777"/>
            <a:ext cx="4738515" cy="1617631"/>
          </a:xfrm>
          <a:prstGeom prst="rect">
            <a:avLst/>
          </a:prstGeom>
        </p:spPr>
      </p:pic>
      <p:sp>
        <p:nvSpPr>
          <p:cNvPr id="20" name="Textfeld 19">
            <a:extLst>
              <a:ext uri="{FF2B5EF4-FFF2-40B4-BE49-F238E27FC236}">
                <a16:creationId xmlns:a16="http://schemas.microsoft.com/office/drawing/2014/main" id="{6B65BBAE-23B1-3570-C073-76B5C2D7D3A4}"/>
              </a:ext>
            </a:extLst>
          </p:cNvPr>
          <p:cNvSpPr txBox="1"/>
          <p:nvPr/>
        </p:nvSpPr>
        <p:spPr>
          <a:xfrm>
            <a:off x="1013013" y="6490900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http://www.labbookpages.co.uk/software/imgProc/otsuThreshold.html</a:t>
            </a:r>
          </a:p>
        </p:txBody>
      </p:sp>
    </p:spTree>
    <p:extLst>
      <p:ext uri="{BB962C8B-B14F-4D97-AF65-F5344CB8AC3E}">
        <p14:creationId xmlns:p14="http://schemas.microsoft.com/office/powerpoint/2010/main" val="23431226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925910-A579-4B8D-83AC-DD1C8AE47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 </a:t>
            </a:r>
            <a:r>
              <a:rPr lang="de-DE" dirty="0" err="1"/>
              <a:t>Discriminant</a:t>
            </a:r>
            <a:r>
              <a:rPr lang="de-DE" dirty="0"/>
              <a:t> </a:t>
            </a:r>
            <a:r>
              <a:rPr lang="de-DE" dirty="0" err="1"/>
              <a:t>Criterion</a:t>
            </a:r>
            <a:r>
              <a:rPr lang="de-DE" dirty="0"/>
              <a:t> </a:t>
            </a:r>
            <a:r>
              <a:rPr lang="de-DE" dirty="0" err="1"/>
              <a:t>Measure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9BBEC2B-6C6F-4467-A3B4-9680101AF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36</a:t>
            </a:fld>
            <a:endParaRPr lang="en-US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ADF290C4-19A8-4305-B289-F74BE2284E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94" t="8430" r="38463" b="25333"/>
          <a:stretch/>
        </p:blipFill>
        <p:spPr>
          <a:xfrm>
            <a:off x="9245601" y="2121163"/>
            <a:ext cx="1910080" cy="3969073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7F57FE3A-0EF3-A30E-9046-539E8894D1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0589" y="2121164"/>
            <a:ext cx="2940266" cy="4130715"/>
          </a:xfrm>
          <a:prstGeom prst="rect">
            <a:avLst/>
          </a:prstGeom>
        </p:spPr>
      </p:pic>
      <p:graphicFrame>
        <p:nvGraphicFramePr>
          <p:cNvPr id="12" name="Diagramm 11">
            <a:extLst>
              <a:ext uri="{FF2B5EF4-FFF2-40B4-BE49-F238E27FC236}">
                <a16:creationId xmlns:a16="http://schemas.microsoft.com/office/drawing/2014/main" id="{DB3A869D-6065-A70E-63B6-645725C26CF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93587411"/>
              </p:ext>
            </p:extLst>
          </p:nvPr>
        </p:nvGraphicFramePr>
        <p:xfrm>
          <a:off x="1097280" y="2913644"/>
          <a:ext cx="4064000" cy="22834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74AB70EA-5C98-B9AD-085E-2B4CAD24867A}"/>
                  </a:ext>
                </a:extLst>
              </p:cNvPr>
              <p:cNvSpPr txBox="1"/>
              <p:nvPr/>
            </p:nvSpPr>
            <p:spPr>
              <a:xfrm flipH="1">
                <a:off x="1097282" y="2913644"/>
                <a:ext cx="4063998" cy="25042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/>
                <a:r>
                  <a:rPr lang="de-DE" sz="2400" u="sng" dirty="0">
                    <a:solidFill>
                      <a:schemeClr val="bg1"/>
                    </a:solidFill>
                    <a:latin typeface="Avenir Next LT Pro (Textkörper)"/>
                    <a:ea typeface="Cambria Math" panose="02040503050406030204" pitchFamily="18" charset="0"/>
                  </a:rPr>
                  <a:t>Criterion </a:t>
                </a:r>
                <a:r>
                  <a:rPr lang="de-DE" sz="2400" u="sng" dirty="0" err="1">
                    <a:solidFill>
                      <a:schemeClr val="bg1"/>
                    </a:solidFill>
                    <a:latin typeface="Avenir Next LT Pro (Textkörper)"/>
                    <a:ea typeface="Cambria Math" panose="02040503050406030204" pitchFamily="18" charset="0"/>
                  </a:rPr>
                  <a:t>measure</a:t>
                </a:r>
                <a:endParaRPr lang="de-DE" sz="2400" u="sng" dirty="0">
                  <a:solidFill>
                    <a:schemeClr val="bg1"/>
                  </a:solidFill>
                  <a:latin typeface="Avenir Next LT Pro (Textkörper)"/>
                  <a:ea typeface="Cambria Math" panose="02040503050406030204" pitchFamily="18" charset="0"/>
                </a:endParaRPr>
              </a:p>
              <a:p>
                <a:pPr lvl="0" algn="ctr"/>
                <a:endParaRPr lang="de-DE" i="1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 algn="ctr"/>
                <a14:m>
                  <m:oMath xmlns:m="http://schemas.openxmlformats.org/officeDocument/2006/math">
                    <m:r>
                      <a:rPr lang="de-DE" sz="20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d>
                      <m:dPr>
                        <m:ctrlP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e>
                    </m:d>
                    <m:r>
                      <a:rPr lang="de-DE" sz="20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  <m:sup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d>
                      <m:dPr>
                        <m:ctrlP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  <m:r>
                      <a:rPr lang="de-DE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/</m:t>
                    </m:r>
                  </m:oMath>
                </a14:m>
                <a:r>
                  <a:rPr lang="de-DE" sz="20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de-D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b>
                      <m:sup>
                        <m:r>
                          <a:rPr lang="de-D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de-DE" sz="2000" i="1" dirty="0">
                    <a:solidFill>
                      <a:schemeClr val="bg1"/>
                    </a:solidFill>
                  </a:rPr>
                  <a:t> </a:t>
                </a:r>
              </a:p>
              <a:p>
                <a:pPr lvl="0" algn="ctr"/>
                <a:endParaRPr lang="de-DE" sz="1400" dirty="0">
                  <a:solidFill>
                    <a:schemeClr val="bg1"/>
                  </a:solidFill>
                </a:endParaRPr>
              </a:p>
              <a:p>
                <a:pPr lvl="0" algn="ctr"/>
                <a:endParaRPr lang="de-DE" sz="1400" dirty="0">
                  <a:solidFill>
                    <a:schemeClr val="bg1"/>
                  </a:solidFill>
                </a:endParaRPr>
              </a:p>
              <a:p>
                <a:pPr lvl="0"/>
                <a14:m>
                  <m:oMath xmlns:m="http://schemas.openxmlformats.org/officeDocument/2006/math">
                    <m:sSubSup>
                      <m:sSubSupPr>
                        <m:ctrlP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  <m:sup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de-DE" sz="1600" dirty="0">
                    <a:solidFill>
                      <a:schemeClr val="bg1"/>
                    </a:solidFill>
                  </a:rPr>
                  <a:t>=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Between-class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variance</a:t>
                </a:r>
                <a:endParaRPr lang="de-DE" sz="1600" dirty="0">
                  <a:solidFill>
                    <a:schemeClr val="bg1"/>
                  </a:solidFill>
                </a:endParaRPr>
              </a:p>
              <a:p>
                <a:pPr lvl="0"/>
                <a14:m>
                  <m:oMath xmlns:m="http://schemas.openxmlformats.org/officeDocument/2006/math">
                    <m:sSubSup>
                      <m:sSubSupPr>
                        <m:ctrlP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b>
                      <m:sup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de-DE" sz="1600" dirty="0">
                    <a:solidFill>
                      <a:schemeClr val="bg1"/>
                    </a:solidFill>
                  </a:rPr>
                  <a:t> = Total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variance</a:t>
                </a:r>
                <a:endParaRPr lang="de-DE" sz="1600" dirty="0">
                  <a:solidFill>
                    <a:schemeClr val="bg1"/>
                  </a:solidFill>
                </a:endParaRPr>
              </a:p>
              <a:p>
                <a:pPr lvl="0"/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0≤</m:t>
                    </m:r>
                    <m:sSup>
                      <m:sSupPr>
                        <m:ctrlPr>
                          <a:rPr lang="de-DE" sz="16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</m:e>
                      <m:sup>
                        <m:r>
                          <a:rPr lang="de-DE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de-DE" sz="16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de-DE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74AB70EA-5C98-B9AD-085E-2B4CAD2486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1097282" y="2913644"/>
                <a:ext cx="4063998" cy="2504212"/>
              </a:xfrm>
              <a:prstGeom prst="rect">
                <a:avLst/>
              </a:prstGeom>
              <a:blipFill>
                <a:blip r:embed="rId9"/>
                <a:stretch>
                  <a:fillRect t="-170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feld 8">
            <a:extLst>
              <a:ext uri="{FF2B5EF4-FFF2-40B4-BE49-F238E27FC236}">
                <a16:creationId xmlns:a16="http://schemas.microsoft.com/office/drawing/2014/main" id="{820449EA-9AB7-6724-20E9-46E36276662F}"/>
              </a:ext>
            </a:extLst>
          </p:cNvPr>
          <p:cNvSpPr txBox="1"/>
          <p:nvPr/>
        </p:nvSpPr>
        <p:spPr>
          <a:xfrm>
            <a:off x="1011844" y="6490900"/>
            <a:ext cx="1016831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Otsu, N. "A threshold selection method from gray-level histograms." IEEE Transactions on Systems, Man, and Cybernetics 9:1 (1979), pp 62-66.</a:t>
            </a:r>
            <a:endParaRPr lang="de-DE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6504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41087-591A-5CD7-2A03-2D0121446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Holes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F328F2-AE32-DC9F-79E2-6A3AD2725F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0E7BCE-60F3-37DA-8F68-81B5A169C6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37</a:t>
            </a:fld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5E8AC50-4AB1-935B-4EA0-DDD9507181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0744" y="1982048"/>
            <a:ext cx="5070512" cy="397418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D0EC104-17AD-9F84-6CAD-AC4AEA3E19E2}"/>
              </a:ext>
            </a:extLst>
          </p:cNvPr>
          <p:cNvSpPr/>
          <p:nvPr/>
        </p:nvSpPr>
        <p:spPr>
          <a:xfrm>
            <a:off x="3443591" y="3015574"/>
            <a:ext cx="1322962" cy="34046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0369633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1B9A46-1771-4DC0-AF0D-8865F80E0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Histogram</a:t>
            </a:r>
            <a:r>
              <a:rPr lang="de-DE" dirty="0"/>
              <a:t> </a:t>
            </a:r>
            <a:r>
              <a:rPr lang="de-DE" dirty="0" err="1"/>
              <a:t>stretching</a:t>
            </a:r>
            <a:r>
              <a:rPr lang="de-DE" dirty="0"/>
              <a:t>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A022950-7CFF-4E6D-8369-F717842849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 </a:t>
            </a:r>
            <a:r>
              <a:rPr lang="de-DE" dirty="0" err="1"/>
              <a:t>stretching</a:t>
            </a:r>
            <a:r>
              <a:rPr lang="de-DE" dirty="0"/>
              <a:t> </a:t>
            </a:r>
            <a:r>
              <a:rPr lang="de-DE" dirty="0" err="1"/>
              <a:t>range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intensity</a:t>
            </a:r>
            <a:r>
              <a:rPr lang="de-DE" dirty="0"/>
              <a:t> </a:t>
            </a:r>
            <a:r>
              <a:rPr lang="de-DE" dirty="0" err="1"/>
              <a:t>values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achieve</a:t>
            </a:r>
            <a:r>
              <a:rPr lang="de-DE" dirty="0"/>
              <a:t> a </a:t>
            </a:r>
            <a:r>
              <a:rPr lang="de-DE" dirty="0" err="1"/>
              <a:t>higher</a:t>
            </a:r>
            <a:r>
              <a:rPr lang="de-DE" dirty="0"/>
              <a:t> </a:t>
            </a:r>
            <a:r>
              <a:rPr lang="de-DE" dirty="0" err="1"/>
              <a:t>contrast</a:t>
            </a:r>
            <a:r>
              <a:rPr lang="de-DE" dirty="0"/>
              <a:t> -&gt; linear </a:t>
            </a:r>
            <a:r>
              <a:rPr lang="de-DE" dirty="0" err="1"/>
              <a:t>scaling</a:t>
            </a:r>
            <a:r>
              <a:rPr lang="de-DE" dirty="0"/>
              <a:t> </a:t>
            </a:r>
          </a:p>
          <a:p>
            <a:pPr>
              <a:buFont typeface="Arial" panose="020B0604020202020204" pitchFamily="34" charset="0"/>
              <a:buChar char="•"/>
            </a:pP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AAA48F1-58B3-49E4-A8BE-420BF56E2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38</a:t>
            </a:fld>
            <a:endParaRPr lang="en-US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D678A6E5-7081-4E02-AA23-00E18B762D40}"/>
              </a:ext>
            </a:extLst>
          </p:cNvPr>
          <p:cNvSpPr/>
          <p:nvPr/>
        </p:nvSpPr>
        <p:spPr>
          <a:xfrm>
            <a:off x="3414409" y="3122579"/>
            <a:ext cx="5593404" cy="19980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61198776-FF7F-4AEE-B74F-D52B4ED3647B}"/>
                  </a:ext>
                </a:extLst>
              </p:cNvPr>
              <p:cNvSpPr txBox="1"/>
              <p:nvPr/>
            </p:nvSpPr>
            <p:spPr>
              <a:xfrm>
                <a:off x="3972778" y="3604117"/>
                <a:ext cx="5679222" cy="7690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3000" dirty="0" err="1"/>
                  <a:t>P</a:t>
                </a:r>
                <a:r>
                  <a:rPr lang="de-DE" sz="1600" dirty="0" err="1"/>
                  <a:t>out</a:t>
                </a:r>
                <a:r>
                  <a:rPr lang="de-DE" sz="3000" dirty="0"/>
                  <a:t> = (P</a:t>
                </a:r>
                <a:r>
                  <a:rPr lang="de-DE" sz="1600" dirty="0"/>
                  <a:t>in</a:t>
                </a:r>
                <a:r>
                  <a:rPr lang="de-DE" sz="3000" dirty="0"/>
                  <a:t> – c )(</a:t>
                </a:r>
                <a14:m>
                  <m:oMath xmlns:m="http://schemas.openxmlformats.org/officeDocument/2006/math">
                    <m:r>
                      <a:rPr lang="de-DE" sz="3000" b="0" i="0" smtClean="0">
                        <a:latin typeface="Cambria Math" panose="02040503050406030204" pitchFamily="18" charset="0"/>
                      </a:rPr>
                      <m:t>  </m:t>
                    </m:r>
                    <m:f>
                      <m:fPr>
                        <m:ctrlPr>
                          <a:rPr lang="de-DE" sz="3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de-DE" sz="3000" b="0" i="0" smtClean="0">
                            <a:latin typeface="Cambria Math" panose="02040503050406030204" pitchFamily="18" charset="0"/>
                          </a:rPr>
                          <m:t>b</m:t>
                        </m:r>
                        <m:r>
                          <a:rPr lang="de-DE" sz="3000" b="0" i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de-DE" sz="3000" b="0" i="0" smtClean="0">
                            <a:latin typeface="Cambria Math" panose="02040503050406030204" pitchFamily="18" charset="0"/>
                          </a:rPr>
                          <m:t>a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de-DE" sz="3000" b="0" i="0" smtClean="0"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de-DE" sz="3000" b="0" i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de-DE" sz="3000" b="0" i="0" smtClean="0">
                            <a:latin typeface="Cambria Math" panose="02040503050406030204" pitchFamily="18" charset="0"/>
                          </a:rPr>
                          <m:t>c</m:t>
                        </m:r>
                      </m:den>
                    </m:f>
                  </m:oMath>
                </a14:m>
                <a:r>
                  <a:rPr lang="de-DE" sz="3000" dirty="0"/>
                  <a:t> ) + a </a:t>
                </a:r>
              </a:p>
            </p:txBody>
          </p:sp>
        </mc:Choice>
        <mc:Fallback xmlns="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61198776-FF7F-4AEE-B74F-D52B4ED364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2778" y="3604117"/>
                <a:ext cx="5679222" cy="769057"/>
              </a:xfrm>
              <a:prstGeom prst="rect">
                <a:avLst/>
              </a:prstGeom>
              <a:blipFill>
                <a:blip r:embed="rId2"/>
                <a:stretch>
                  <a:fillRect l="-2578" b="-1111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feld 7">
            <a:extLst>
              <a:ext uri="{FF2B5EF4-FFF2-40B4-BE49-F238E27FC236}">
                <a16:creationId xmlns:a16="http://schemas.microsoft.com/office/drawing/2014/main" id="{35577218-AAE9-4B42-9BED-DA0225E6DE5B}"/>
              </a:ext>
            </a:extLst>
          </p:cNvPr>
          <p:cNvSpPr txBox="1"/>
          <p:nvPr/>
        </p:nvSpPr>
        <p:spPr>
          <a:xfrm>
            <a:off x="0" y="6565742"/>
            <a:ext cx="592933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000" dirty="0">
                <a:solidFill>
                  <a:schemeClr val="bg1"/>
                </a:solidFill>
              </a:rPr>
              <a:t>https://homepages.inf.ed.ac.uk/rbf/HIPR2/stretch.htm</a:t>
            </a:r>
          </a:p>
        </p:txBody>
      </p:sp>
    </p:spTree>
    <p:extLst>
      <p:ext uri="{BB962C8B-B14F-4D97-AF65-F5344CB8AC3E}">
        <p14:creationId xmlns:p14="http://schemas.microsoft.com/office/powerpoint/2010/main" val="410952047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C6EFA-5EC9-47F6-26F5-38D24A571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Example</a:t>
            </a:r>
            <a:r>
              <a:rPr lang="de-DE" dirty="0"/>
              <a:t> </a:t>
            </a:r>
            <a:r>
              <a:rPr lang="de-DE" dirty="0" err="1"/>
              <a:t>Histogram</a:t>
            </a:r>
            <a:r>
              <a:rPr lang="de-DE" dirty="0"/>
              <a:t> </a:t>
            </a:r>
            <a:r>
              <a:rPr lang="de-DE" dirty="0" err="1"/>
              <a:t>stretching</a:t>
            </a:r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88F3BE-EA11-2E30-ABBA-064B5C393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39</a:t>
            </a:fld>
            <a:endParaRPr lang="en-US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B51D543E-69E3-D098-DC38-DF105F4BEA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11105" y="2108200"/>
            <a:ext cx="4829190" cy="3922486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E1A5A96-3B4D-FA06-A2BC-1F0ACE2CAF57}"/>
              </a:ext>
            </a:extLst>
          </p:cNvPr>
          <p:cNvSpPr txBox="1"/>
          <p:nvPr/>
        </p:nvSpPr>
        <p:spPr>
          <a:xfrm>
            <a:off x="30480" y="6534964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https://i.stack.imgur.com/9gIw6.png</a:t>
            </a:r>
          </a:p>
        </p:txBody>
      </p:sp>
    </p:spTree>
    <p:extLst>
      <p:ext uri="{BB962C8B-B14F-4D97-AF65-F5344CB8AC3E}">
        <p14:creationId xmlns:p14="http://schemas.microsoft.com/office/powerpoint/2010/main" val="34923303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2BEC9E-750B-43A6-8CC3-F5FD640D6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Overview</a:t>
            </a:r>
            <a:r>
              <a:rPr lang="de-DE" dirty="0"/>
              <a:t> </a:t>
            </a:r>
          </a:p>
        </p:txBody>
      </p:sp>
      <p:graphicFrame>
        <p:nvGraphicFramePr>
          <p:cNvPr id="4" name="Inhaltsplatzhalter 3">
            <a:extLst>
              <a:ext uri="{FF2B5EF4-FFF2-40B4-BE49-F238E27FC236}">
                <a16:creationId xmlns:a16="http://schemas.microsoft.com/office/drawing/2014/main" id="{9052220F-C1FC-4504-AFCB-36A5C54A755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48259838"/>
              </p:ext>
            </p:extLst>
          </p:nvPr>
        </p:nvGraphicFramePr>
        <p:xfrm>
          <a:off x="1096963" y="2108200"/>
          <a:ext cx="10058400" cy="37607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CF4838D-DAEA-4919-BB01-F221F231E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4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822837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D32158-2CA5-31BF-D8FC-AF35DF28B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Two</a:t>
            </a:r>
            <a:r>
              <a:rPr lang="de-DE" dirty="0"/>
              <a:t>-level Otsu </a:t>
            </a:r>
            <a:r>
              <a:rPr lang="de-DE" dirty="0" err="1"/>
              <a:t>Thresholding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18D415D-36A0-57F7-2CE2-F607D080C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40</a:t>
            </a:fld>
            <a:endParaRPr lang="en-US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5915A1E3-AD62-266A-C19E-A775CA4919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5059" y="1994446"/>
            <a:ext cx="4028528" cy="4239367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A3051455-66B7-E606-A4C4-DD5BF9EF0E4E}"/>
              </a:ext>
            </a:extLst>
          </p:cNvPr>
          <p:cNvSpPr txBox="1"/>
          <p:nvPr/>
        </p:nvSpPr>
        <p:spPr>
          <a:xfrm>
            <a:off x="1011844" y="6490900"/>
            <a:ext cx="1016831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Otsu, N. "A threshold selection method from gray-level histograms." IEEE Transactions on Systems, Man, and Cybernetics 9:1 (1979), pp 62-66.</a:t>
            </a:r>
            <a:endParaRPr lang="de-DE" sz="1200" dirty="0">
              <a:solidFill>
                <a:schemeClr val="bg1"/>
              </a:solidFill>
            </a:endParaRPr>
          </a:p>
        </p:txBody>
      </p:sp>
      <p:graphicFrame>
        <p:nvGraphicFramePr>
          <p:cNvPr id="8" name="Diagramm 7">
            <a:extLst>
              <a:ext uri="{FF2B5EF4-FFF2-40B4-BE49-F238E27FC236}">
                <a16:creationId xmlns:a16="http://schemas.microsoft.com/office/drawing/2014/main" id="{5E7190DC-B7BA-70C4-9217-EE662725305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23379696"/>
              </p:ext>
            </p:extLst>
          </p:nvPr>
        </p:nvGraphicFramePr>
        <p:xfrm>
          <a:off x="1097280" y="2862024"/>
          <a:ext cx="5845780" cy="27734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4E0762E7-84BA-98C0-2722-FAA59221789D}"/>
                  </a:ext>
                </a:extLst>
              </p:cNvPr>
              <p:cNvSpPr txBox="1"/>
              <p:nvPr/>
            </p:nvSpPr>
            <p:spPr>
              <a:xfrm flipH="1">
                <a:off x="1097280" y="2850546"/>
                <a:ext cx="6070601" cy="30220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/>
                <a:r>
                  <a:rPr lang="de-DE" sz="2400" u="sng" dirty="0">
                    <a:solidFill>
                      <a:schemeClr val="bg1"/>
                    </a:solidFill>
                    <a:latin typeface="Avenir Next LT Pro (Textkörper)"/>
                    <a:ea typeface="Cambria Math" panose="02040503050406030204" pitchFamily="18" charset="0"/>
                  </a:rPr>
                  <a:t>Two-level Otsu </a:t>
                </a:r>
                <a:r>
                  <a:rPr lang="de-DE" sz="2400" u="sng">
                    <a:solidFill>
                      <a:schemeClr val="bg1"/>
                    </a:solidFill>
                    <a:latin typeface="Avenir Next LT Pro (Textkörper)"/>
                    <a:ea typeface="Cambria Math" panose="02040503050406030204" pitchFamily="18" charset="0"/>
                  </a:rPr>
                  <a:t>Thresholding</a:t>
                </a:r>
                <a:endParaRPr lang="de-DE" sz="2400" u="sng" dirty="0">
                  <a:solidFill>
                    <a:schemeClr val="bg1"/>
                  </a:solidFill>
                  <a:latin typeface="Avenir Next LT Pro (Textkörper)"/>
                  <a:ea typeface="Cambria Math" panose="02040503050406030204" pitchFamily="18" charset="0"/>
                </a:endParaRPr>
              </a:p>
              <a:p>
                <a:pPr lvl="0" algn="ctr"/>
                <a:endParaRPr lang="de-DE" i="1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 algn="ctr"/>
                <a14:m>
                  <m:oMath xmlns:m="http://schemas.openxmlformats.org/officeDocument/2006/math">
                    <m:sSubSup>
                      <m:sSubSupPr>
                        <m:ctrlPr>
                          <a:rPr lang="de-D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de-D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  <m:sup>
                        <m:r>
                          <a:rPr lang="de-D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de-DE" sz="20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de-DE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de-DE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de-DE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e>
                    </m:d>
                    <m:r>
                      <a:rPr lang="de-DE" sz="2000" b="0" i="1" baseline="3000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de-DE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de-DE" sz="1400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de-D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de-DE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de-D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de-DE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de-DE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e>
                    </m:d>
                    <m:r>
                      <a:rPr lang="de-DE" sz="2000" i="1" baseline="3000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de-DE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de-DE" sz="2000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d>
                      <m:dPr>
                        <m:ctrlPr>
                          <a:rPr lang="de-D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de-DE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de-D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de-DE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de-DE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e>
                    </m:d>
                    <m:r>
                      <a:rPr lang="de-DE" sz="2000" i="1" baseline="3000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</m:oMath>
                </a14:m>
                <a:endParaRPr lang="de-DE" sz="2000" dirty="0">
                  <a:solidFill>
                    <a:schemeClr val="bg1"/>
                  </a:solidFill>
                </a:endParaRPr>
              </a:p>
              <a:p>
                <a:pPr lvl="0" algn="ctr"/>
                <a:endParaRPr lang="de-DE" sz="1400" dirty="0">
                  <a:solidFill>
                    <a:schemeClr val="bg1"/>
                  </a:solidFill>
                </a:endParaRPr>
              </a:p>
              <a:p>
                <a:pPr lvl="0" algn="ctr"/>
                <a:endParaRPr lang="de-DE" sz="1400" dirty="0">
                  <a:solidFill>
                    <a:schemeClr val="bg1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de-DE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de-DE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,2,3</m:t>
                        </m:r>
                      </m:sub>
                    </m:sSub>
                  </m:oMath>
                </a14:m>
                <a:r>
                  <a:rPr lang="de-DE" sz="1600" dirty="0">
                    <a:solidFill>
                      <a:schemeClr val="bg1"/>
                    </a:solidFill>
                  </a:rPr>
                  <a:t> =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Probabilities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of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class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occurrence</a:t>
                </a:r>
                <a:endParaRPr lang="de-DE" sz="1600" dirty="0">
                  <a:solidFill>
                    <a:schemeClr val="bg1"/>
                  </a:solidFill>
                </a:endParaRPr>
              </a:p>
              <a:p>
                <a:endParaRPr lang="de-DE" sz="1600" baseline="30000" dirty="0">
                  <a:solidFill>
                    <a:schemeClr val="bg1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de-DE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,2,3</m:t>
                        </m:r>
                      </m:sub>
                    </m:sSub>
                  </m:oMath>
                </a14:m>
                <a:r>
                  <a:rPr lang="de-DE" sz="1600" dirty="0">
                    <a:solidFill>
                      <a:schemeClr val="bg1"/>
                    </a:solidFill>
                  </a:rPr>
                  <a:t> = Class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mean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levels</a:t>
                </a:r>
                <a:r>
                  <a:rPr lang="de-DE" sz="1600" baseline="30000" dirty="0">
                    <a:solidFill>
                      <a:schemeClr val="bg1"/>
                    </a:solidFill>
                  </a:rPr>
                  <a:t> </a:t>
                </a:r>
              </a:p>
              <a:p>
                <a:endParaRPr lang="de-DE" sz="1600" baseline="30000" dirty="0">
                  <a:solidFill>
                    <a:schemeClr val="bg1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sz="16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de-DE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de-DE" sz="1600" dirty="0">
                    <a:solidFill>
                      <a:schemeClr val="bg1"/>
                    </a:solidFill>
                  </a:rPr>
                  <a:t> = Total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mean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level</a:t>
                </a:r>
                <a:r>
                  <a:rPr lang="de-DE" sz="1600" baseline="30000" dirty="0">
                    <a:solidFill>
                      <a:schemeClr val="bg1"/>
                    </a:solidFill>
                  </a:rPr>
                  <a:t> </a:t>
                </a:r>
              </a:p>
              <a:p>
                <a:endParaRPr lang="de-DE" sz="1600" baseline="30000" dirty="0">
                  <a:solidFill>
                    <a:schemeClr val="bg1"/>
                  </a:solidFill>
                </a:endParaRPr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4E0762E7-84BA-98C0-2722-FAA5922178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1097280" y="2850546"/>
                <a:ext cx="6070601" cy="3022046"/>
              </a:xfrm>
              <a:prstGeom prst="rect">
                <a:avLst/>
              </a:prstGeom>
              <a:blipFill>
                <a:blip r:embed="rId8"/>
                <a:stretch>
                  <a:fillRect t="-141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3770988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2DEBA6-4B97-B82B-7E99-DB702F82E5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Application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Filter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2168AE-98A1-13E8-0252-0F6E895980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de-DE" sz="2800" dirty="0" err="1"/>
              <a:t>Choose</a:t>
            </a:r>
            <a:r>
              <a:rPr lang="de-DE" sz="2800" dirty="0"/>
              <a:t> </a:t>
            </a:r>
            <a:r>
              <a:rPr lang="de-DE" sz="2800" dirty="0" err="1"/>
              <a:t>Filtermask</a:t>
            </a:r>
            <a:endParaRPr lang="de-DE" sz="2800" dirty="0"/>
          </a:p>
          <a:p>
            <a:pPr>
              <a:buFont typeface="Wingdings" panose="05000000000000000000" pitchFamily="2" charset="2"/>
              <a:buChar char="§"/>
            </a:pPr>
            <a:r>
              <a:rPr lang="de-DE" sz="2800" dirty="0" err="1"/>
              <a:t>Convolution</a:t>
            </a:r>
            <a:endParaRPr lang="de-DE" sz="280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de-DE" sz="2400" dirty="0" err="1"/>
              <a:t>Flipping</a:t>
            </a:r>
            <a:r>
              <a:rPr lang="de-DE" sz="2400" dirty="0"/>
              <a:t> </a:t>
            </a:r>
            <a:r>
              <a:rPr lang="de-DE" sz="2400" dirty="0" err="1"/>
              <a:t>filter</a:t>
            </a:r>
            <a:endParaRPr lang="de-DE" sz="240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de-DE" sz="2400" dirty="0" err="1"/>
              <a:t>Multiplication</a:t>
            </a:r>
            <a:r>
              <a:rPr lang="de-DE" sz="2400" dirty="0"/>
              <a:t> </a:t>
            </a:r>
            <a:r>
              <a:rPr lang="de-DE" sz="2400" dirty="0" err="1"/>
              <a:t>of</a:t>
            </a:r>
            <a:r>
              <a:rPr lang="de-DE" sz="2400" dirty="0"/>
              <a:t> </a:t>
            </a:r>
            <a:r>
              <a:rPr lang="de-DE" sz="2400" dirty="0" err="1"/>
              <a:t>filter</a:t>
            </a:r>
            <a:r>
              <a:rPr lang="de-DE" sz="2400" dirty="0"/>
              <a:t> </a:t>
            </a:r>
            <a:r>
              <a:rPr lang="de-DE" sz="2400" dirty="0" err="1"/>
              <a:t>values</a:t>
            </a:r>
            <a:r>
              <a:rPr lang="de-DE" sz="2400" dirty="0"/>
              <a:t> </a:t>
            </a:r>
            <a:r>
              <a:rPr lang="de-DE" sz="2400" dirty="0" err="1"/>
              <a:t>with</a:t>
            </a:r>
            <a:r>
              <a:rPr lang="de-DE" sz="2400" dirty="0"/>
              <a:t> </a:t>
            </a:r>
            <a:r>
              <a:rPr lang="de-DE" sz="2400" dirty="0" err="1"/>
              <a:t>image</a:t>
            </a:r>
            <a:r>
              <a:rPr lang="de-DE" sz="2400" dirty="0"/>
              <a:t> </a:t>
            </a:r>
            <a:r>
              <a:rPr lang="de-DE" sz="2400" dirty="0" err="1"/>
              <a:t>intensity</a:t>
            </a:r>
            <a:r>
              <a:rPr lang="de-DE" sz="2400" dirty="0"/>
              <a:t> </a:t>
            </a:r>
            <a:r>
              <a:rPr lang="de-DE" sz="2400" dirty="0" err="1"/>
              <a:t>values</a:t>
            </a:r>
            <a:endParaRPr lang="de-DE" sz="240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de-DE" sz="2400" dirty="0"/>
              <a:t>Summation </a:t>
            </a:r>
            <a:r>
              <a:rPr lang="de-DE" sz="2400" dirty="0" err="1"/>
              <a:t>of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multiplication</a:t>
            </a:r>
            <a:r>
              <a:rPr lang="de-DE" sz="2400" dirty="0"/>
              <a:t> </a:t>
            </a:r>
            <a:r>
              <a:rPr lang="de-DE" sz="2400" dirty="0" err="1"/>
              <a:t>results</a:t>
            </a:r>
            <a:endParaRPr lang="de-DE" sz="2400" dirty="0"/>
          </a:p>
          <a:p>
            <a:pPr lvl="1">
              <a:buFont typeface="Wingdings" panose="05000000000000000000" pitchFamily="2" charset="2"/>
              <a:buChar char="§"/>
            </a:pPr>
            <a:endParaRPr lang="de-DE" dirty="0"/>
          </a:p>
          <a:p>
            <a:pPr marL="201168" lvl="1" indent="0">
              <a:buNone/>
            </a:pPr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9D1D45-EC8D-F9F1-4FD1-FCC95D16DF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492661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DCFFD4-8EA0-4F04-35BE-C30F44C05A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counting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5385B8-6B95-F657-BCDA-34DE0138D4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dirty="0" err="1"/>
              <a:t>Why</a:t>
            </a:r>
            <a:r>
              <a:rPr lang="de-DE" b="1" dirty="0"/>
              <a:t>?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de-DE" dirty="0"/>
              <a:t>Monitor </a:t>
            </a:r>
            <a:r>
              <a:rPr lang="de-DE" dirty="0" err="1"/>
              <a:t>health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cells</a:t>
            </a:r>
            <a:endParaRPr lang="de-DE" dirty="0"/>
          </a:p>
          <a:p>
            <a:pPr>
              <a:buFont typeface="Wingdings" panose="05000000000000000000" pitchFamily="2" charset="2"/>
              <a:buChar char="§"/>
            </a:pPr>
            <a:r>
              <a:rPr lang="de-DE" dirty="0"/>
              <a:t>Proliferation rate 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b="1" dirty="0" err="1"/>
              <a:t>How</a:t>
            </a:r>
            <a:r>
              <a:rPr lang="de-DE" b="1" dirty="0"/>
              <a:t>?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de-DE" dirty="0"/>
              <a:t>Edge </a:t>
            </a:r>
            <a:r>
              <a:rPr lang="de-DE" dirty="0" err="1"/>
              <a:t>detection</a:t>
            </a:r>
            <a:endParaRPr lang="de-DE" dirty="0"/>
          </a:p>
          <a:p>
            <a:pPr marL="0" indent="0">
              <a:buNone/>
            </a:pPr>
            <a:r>
              <a:rPr lang="de-DE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C8DB01-94E1-BBD9-C08C-A78730A18E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569116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BDD360-11A3-7B0B-A261-D274CB696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153EC555-A32F-BC2D-2271-9529651102F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60278233"/>
              </p:ext>
            </p:extLst>
          </p:nvPr>
        </p:nvGraphicFramePr>
        <p:xfrm>
          <a:off x="1036320" y="1737359"/>
          <a:ext cx="10199128" cy="3383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99564">
                  <a:extLst>
                    <a:ext uri="{9D8B030D-6E8A-4147-A177-3AD203B41FA5}">
                      <a16:colId xmlns:a16="http://schemas.microsoft.com/office/drawing/2014/main" val="2225170032"/>
                    </a:ext>
                  </a:extLst>
                </a:gridCol>
                <a:gridCol w="5099564">
                  <a:extLst>
                    <a:ext uri="{9D8B030D-6E8A-4147-A177-3AD203B41FA5}">
                      <a16:colId xmlns:a16="http://schemas.microsoft.com/office/drawing/2014/main" val="2093864142"/>
                    </a:ext>
                  </a:extLst>
                </a:gridCol>
              </a:tblGrid>
              <a:tr h="845820">
                <a:tc>
                  <a:txBody>
                    <a:bodyPr/>
                    <a:lstStyle/>
                    <a:p>
                      <a:r>
                        <a:rPr lang="de-DE" sz="2400" dirty="0"/>
                        <a:t>Other </a:t>
                      </a:r>
                      <a:r>
                        <a:rPr lang="de-DE" sz="2400" dirty="0" err="1"/>
                        <a:t>threshold</a:t>
                      </a:r>
                      <a:r>
                        <a:rPr lang="de-DE" sz="2400" dirty="0"/>
                        <a:t> </a:t>
                      </a:r>
                      <a:r>
                        <a:rPr lang="de-DE" sz="2400" dirty="0" err="1"/>
                        <a:t>methods</a:t>
                      </a:r>
                      <a:endParaRPr lang="de-DE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/>
                        <a:t>Other </a:t>
                      </a:r>
                      <a:r>
                        <a:rPr lang="de-DE" sz="2400" dirty="0" err="1"/>
                        <a:t>segmentation</a:t>
                      </a:r>
                      <a:r>
                        <a:rPr lang="de-DE" sz="2400" dirty="0"/>
                        <a:t> </a:t>
                      </a:r>
                      <a:r>
                        <a:rPr lang="de-DE" sz="2400" dirty="0" err="1"/>
                        <a:t>methods</a:t>
                      </a:r>
                      <a:endParaRPr lang="de-DE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8137107"/>
                  </a:ext>
                </a:extLst>
              </a:tr>
              <a:tr h="845820">
                <a:tc>
                  <a:txBody>
                    <a:bodyPr/>
                    <a:lstStyle/>
                    <a:p>
                      <a:r>
                        <a:rPr lang="de-DE" sz="2400" dirty="0" err="1"/>
                        <a:t>Kittler´s</a:t>
                      </a:r>
                      <a:r>
                        <a:rPr lang="de-DE" sz="2400" dirty="0"/>
                        <a:t> </a:t>
                      </a:r>
                      <a:r>
                        <a:rPr lang="de-DE" sz="2400" dirty="0" err="1"/>
                        <a:t>thresholding</a:t>
                      </a:r>
                      <a:endParaRPr lang="de-DE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/>
                        <a:t>K-</a:t>
                      </a:r>
                      <a:r>
                        <a:rPr lang="de-DE" sz="2400" dirty="0" err="1"/>
                        <a:t>means</a:t>
                      </a:r>
                      <a:endParaRPr lang="de-DE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1957800"/>
                  </a:ext>
                </a:extLst>
              </a:tr>
              <a:tr h="845820">
                <a:tc>
                  <a:txBody>
                    <a:bodyPr/>
                    <a:lstStyle/>
                    <a:p>
                      <a:r>
                        <a:rPr lang="de-DE" sz="2400" dirty="0" err="1"/>
                        <a:t>Kapur´s</a:t>
                      </a:r>
                      <a:r>
                        <a:rPr lang="de-DE" sz="2400" dirty="0"/>
                        <a:t> </a:t>
                      </a:r>
                      <a:r>
                        <a:rPr lang="de-DE" sz="2400" dirty="0" err="1"/>
                        <a:t>thresholding</a:t>
                      </a:r>
                      <a:endParaRPr lang="de-DE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 err="1"/>
                        <a:t>Watershed</a:t>
                      </a:r>
                      <a:endParaRPr lang="de-DE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7645621"/>
                  </a:ext>
                </a:extLst>
              </a:tr>
              <a:tr h="845820">
                <a:tc>
                  <a:txBody>
                    <a:bodyPr/>
                    <a:lstStyle/>
                    <a:p>
                      <a:r>
                        <a:rPr lang="de-DE" sz="2400" dirty="0" err="1"/>
                        <a:t>Tsai´s</a:t>
                      </a:r>
                      <a:r>
                        <a:rPr lang="de-DE" sz="2400" dirty="0"/>
                        <a:t> </a:t>
                      </a:r>
                      <a:r>
                        <a:rPr lang="de-DE" sz="2400"/>
                        <a:t>thresholding</a:t>
                      </a:r>
                      <a:endParaRPr lang="de-DE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/>
                        <a:t>Graph </a:t>
                      </a:r>
                      <a:r>
                        <a:rPr lang="de-DE" sz="2400" dirty="0" err="1"/>
                        <a:t>cuts</a:t>
                      </a:r>
                      <a:endParaRPr lang="de-DE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7722488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4E899C-0372-80C4-E58C-A8495A466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0790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E029F-6079-FC20-A884-9D8DA0333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4232" y="144812"/>
            <a:ext cx="2366188" cy="593674"/>
          </a:xfrm>
        </p:spPr>
        <p:txBody>
          <a:bodyPr anchor="ctr">
            <a:normAutofit fontScale="90000"/>
          </a:bodyPr>
          <a:lstStyle/>
          <a:p>
            <a:pPr algn="ctr"/>
            <a:br>
              <a:rPr lang="en-GB" sz="43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36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N2DL-HeLa</a:t>
            </a:r>
            <a:br>
              <a:rPr lang="en-GB" sz="36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18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(third dataset)</a:t>
            </a:r>
            <a:br>
              <a:rPr lang="en-GB" sz="18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de-DE" sz="18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9CEC61-F44B-43B3-B40F-AE38C5AF1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9" name="Graphic 8" descr="Man outline">
            <a:extLst>
              <a:ext uri="{FF2B5EF4-FFF2-40B4-BE49-F238E27FC236}">
                <a16:creationId xmlns:a16="http://schemas.microsoft.com/office/drawing/2014/main" id="{7FDF8442-7BB9-DF86-6175-87734CB1EC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22395" y="4025956"/>
            <a:ext cx="609861" cy="609861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FA87A49-7E88-5624-E63B-C187794BF5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73056" y="4770205"/>
            <a:ext cx="3812886" cy="1732846"/>
          </a:xfrm>
        </p:spPr>
        <p:txBody>
          <a:bodyPr>
            <a:normAutofit/>
          </a:bodyPr>
          <a:lstStyle/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endParaRPr lang="en-GB" sz="180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2968C27-A8AA-49A6-AFFB-0D7C0EAF8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8705" y="6446837"/>
            <a:ext cx="780010" cy="365125"/>
          </a:xfrm>
        </p:spPr>
        <p:txBody>
          <a:bodyPr/>
          <a:lstStyle/>
          <a:p>
            <a:fld id="{3A98EE3D-8CD1-4C3F-BD1C-C98C9596463C}" type="slidenum">
              <a:rPr lang="en-US" sz="1200" smtClean="0"/>
              <a:t>5</a:t>
            </a:fld>
            <a:endParaRPr lang="en-US" sz="12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FD3AB0C-6016-E8C9-7C69-EBC9E27B42C3}"/>
              </a:ext>
            </a:extLst>
          </p:cNvPr>
          <p:cNvSpPr/>
          <p:nvPr/>
        </p:nvSpPr>
        <p:spPr>
          <a:xfrm>
            <a:off x="0" y="1062399"/>
            <a:ext cx="12195014" cy="14851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06203EB-3FCE-9316-FE79-75B93492AE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3056" y="1512268"/>
            <a:ext cx="3574180" cy="228415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AD4F4A1-C083-5CA3-1ACC-44358E430F7A}"/>
              </a:ext>
            </a:extLst>
          </p:cNvPr>
          <p:cNvSpPr txBox="1"/>
          <p:nvPr/>
        </p:nvSpPr>
        <p:spPr>
          <a:xfrm>
            <a:off x="358554" y="155871"/>
            <a:ext cx="3473845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3200" spc="-50" dirty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Times New Roman" panose="02020603050405020304" pitchFamily="18" charset="0"/>
              </a:rPr>
              <a:t>N2DH-GOWT1</a:t>
            </a:r>
            <a:br>
              <a:rPr lang="en-GB" sz="4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16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(first dataset)</a:t>
            </a:r>
            <a:br>
              <a:rPr lang="de-DE" sz="4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de-DE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F803CBF-C09A-BA38-1414-BABD18D83D56}"/>
              </a:ext>
            </a:extLst>
          </p:cNvPr>
          <p:cNvSpPr txBox="1"/>
          <p:nvPr/>
        </p:nvSpPr>
        <p:spPr>
          <a:xfrm>
            <a:off x="448195" y="4702782"/>
            <a:ext cx="3550595" cy="1327351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>
              <a:lnSpc>
                <a:spcPct val="107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>
                <a:latin typeface="Calibri" panose="020F0502020204030204" pitchFamily="34" charset="0"/>
                <a:cs typeface="Times New Roman" panose="02020603050405020304" pitchFamily="18" charset="0"/>
              </a:defRPr>
            </a:lvl1pPr>
            <a:lvl2pPr marL="38404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56692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74980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93268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11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6pPr>
            <a:lvl7pPr marL="13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7pPr>
            <a:lvl8pPr marL="15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8pPr>
            <a:lvl9pPr marL="17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9pPr>
          </a:lstStyle>
          <a:p>
            <a:pPr marL="285750" indent="-285750">
              <a:buClr>
                <a:srgbClr val="CA93A7"/>
              </a:buClr>
            </a:pPr>
            <a:r>
              <a:rPr lang="de-DE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Noise  </a:t>
            </a:r>
          </a:p>
          <a:p>
            <a:pPr marL="285750" indent="-285750">
              <a:buClr>
                <a:srgbClr val="CA93A7"/>
              </a:buClr>
            </a:pPr>
            <a:r>
              <a:rPr lang="de-DE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Low </a:t>
            </a:r>
            <a:r>
              <a:rPr lang="de-DE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contrast</a:t>
            </a:r>
            <a:endParaRPr lang="de-DE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Clr>
                <a:srgbClr val="CA93A7"/>
              </a:buClr>
            </a:pPr>
            <a:r>
              <a:rPr lang="de-DE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Holes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DD0C908-2048-5BC2-0E20-906EC58E35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0192" y="1352434"/>
            <a:ext cx="2804639" cy="280077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043B09E-D7D9-CEDB-46BF-BB59BDA0417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24286" y="1463953"/>
            <a:ext cx="3403864" cy="259626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5789AA1-2E4D-A753-1242-769C40E9CED5}"/>
              </a:ext>
            </a:extLst>
          </p:cNvPr>
          <p:cNvSpPr txBox="1"/>
          <p:nvPr/>
        </p:nvSpPr>
        <p:spPr>
          <a:xfrm>
            <a:off x="5260360" y="122692"/>
            <a:ext cx="159085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3200" spc="-50" dirty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Times New Roman" panose="02020603050405020304" pitchFamily="18" charset="0"/>
              </a:rPr>
              <a:t>NIH3T3</a:t>
            </a:r>
          </a:p>
          <a:p>
            <a:pPr algn="ctr"/>
            <a:r>
              <a:rPr lang="de-DE" sz="16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de-DE" sz="16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second</a:t>
            </a:r>
            <a:r>
              <a:rPr lang="de-DE" sz="16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6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dataset</a:t>
            </a:r>
            <a:r>
              <a:rPr lang="de-DE" sz="16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8FE0338-EC38-32C2-45AA-5327347A5708}"/>
              </a:ext>
            </a:extLst>
          </p:cNvPr>
          <p:cNvSpPr txBox="1"/>
          <p:nvPr/>
        </p:nvSpPr>
        <p:spPr>
          <a:xfrm>
            <a:off x="4351880" y="4755956"/>
            <a:ext cx="3550595" cy="192007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defPPr>
              <a:defRPr lang="de-DE"/>
            </a:defPPr>
            <a:lvl1pPr marL="91440" indent="-91440">
              <a:lnSpc>
                <a:spcPct val="107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>
                <a:latin typeface="Calibri" panose="020F0502020204030204" pitchFamily="34" charset="0"/>
                <a:cs typeface="Times New Roman" panose="02020603050405020304" pitchFamily="18" charset="0"/>
              </a:defRPr>
            </a:lvl1pPr>
            <a:lvl2pPr marL="38404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56692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74980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93268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11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6pPr>
            <a:lvl7pPr marL="13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7pPr>
            <a:lvl8pPr marL="15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8pPr>
            <a:lvl9pPr marL="17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9pPr>
          </a:lstStyle>
          <a:p>
            <a:r>
              <a:rPr lang="de-DE" sz="2000" dirty="0" err="1"/>
              <a:t>Brightness</a:t>
            </a:r>
            <a:r>
              <a:rPr lang="de-DE" sz="2000" dirty="0"/>
              <a:t> </a:t>
            </a:r>
          </a:p>
          <a:p>
            <a:r>
              <a:rPr lang="de-DE" sz="2000" dirty="0" err="1"/>
              <a:t>Reflection</a:t>
            </a:r>
            <a:endParaRPr lang="de-DE" sz="2000" dirty="0"/>
          </a:p>
        </p:txBody>
      </p:sp>
      <p:pic>
        <p:nvPicPr>
          <p:cNvPr id="25" name="Graphic 24" descr="Rat outline">
            <a:extLst>
              <a:ext uri="{FF2B5EF4-FFF2-40B4-BE49-F238E27FC236}">
                <a16:creationId xmlns:a16="http://schemas.microsoft.com/office/drawing/2014/main" id="{F7506ED6-92C6-242C-5997-3A813F042A7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659744" y="4153204"/>
            <a:ext cx="576507" cy="576507"/>
          </a:xfrm>
          <a:prstGeom prst="rect">
            <a:avLst/>
          </a:prstGeom>
        </p:spPr>
      </p:pic>
      <p:pic>
        <p:nvPicPr>
          <p:cNvPr id="26" name="Graphic 25" descr="Rat outline">
            <a:extLst>
              <a:ext uri="{FF2B5EF4-FFF2-40B4-BE49-F238E27FC236}">
                <a16:creationId xmlns:a16="http://schemas.microsoft.com/office/drawing/2014/main" id="{67D4840D-32A1-7F55-796A-1921D77198C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793852" y="4126275"/>
            <a:ext cx="576507" cy="576507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51FF2B6-4891-7DB6-5082-C24CC13814F1}"/>
              </a:ext>
            </a:extLst>
          </p:cNvPr>
          <p:cNvCxnSpPr>
            <a:cxnSpLocks/>
          </p:cNvCxnSpPr>
          <p:nvPr/>
        </p:nvCxnSpPr>
        <p:spPr>
          <a:xfrm>
            <a:off x="3832399" y="1062399"/>
            <a:ext cx="0" cy="533840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F6D05A0-7A76-8BF7-43B5-1935F28239C3}"/>
              </a:ext>
            </a:extLst>
          </p:cNvPr>
          <p:cNvCxnSpPr>
            <a:cxnSpLocks/>
          </p:cNvCxnSpPr>
          <p:nvPr/>
        </p:nvCxnSpPr>
        <p:spPr>
          <a:xfrm>
            <a:off x="8031698" y="1062398"/>
            <a:ext cx="0" cy="533840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80C2635A-ECF7-9068-6F8C-778F7A140AE9}"/>
              </a:ext>
            </a:extLst>
          </p:cNvPr>
          <p:cNvSpPr txBox="1"/>
          <p:nvPr/>
        </p:nvSpPr>
        <p:spPr>
          <a:xfrm>
            <a:off x="2149758" y="6392361"/>
            <a:ext cx="28401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N: </a:t>
            </a:r>
            <a:r>
              <a:rPr lang="de-DE" sz="1200" dirty="0" err="1">
                <a:solidFill>
                  <a:schemeClr val="bg1"/>
                </a:solidFill>
              </a:rPr>
              <a:t>nuclear</a:t>
            </a:r>
            <a:endParaRPr lang="de-DE" sz="1200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08F9847-DEB3-A84D-7E93-ED7915F7F84B}"/>
              </a:ext>
            </a:extLst>
          </p:cNvPr>
          <p:cNvSpPr txBox="1"/>
          <p:nvPr/>
        </p:nvSpPr>
        <p:spPr>
          <a:xfrm>
            <a:off x="6026218" y="6400799"/>
            <a:ext cx="158501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H: high </a:t>
            </a:r>
            <a:r>
              <a:rPr lang="de-DE" sz="1200" dirty="0" err="1">
                <a:solidFill>
                  <a:schemeClr val="bg1"/>
                </a:solidFill>
              </a:rPr>
              <a:t>resolution</a:t>
            </a:r>
            <a:endParaRPr lang="de-DE" sz="12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8FDD9E-C987-27A0-1963-B49A23B7A87C}"/>
              </a:ext>
            </a:extLst>
          </p:cNvPr>
          <p:cNvSpPr txBox="1"/>
          <p:nvPr/>
        </p:nvSpPr>
        <p:spPr>
          <a:xfrm>
            <a:off x="8335247" y="6216004"/>
            <a:ext cx="2036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1200" dirty="0">
              <a:solidFill>
                <a:schemeClr val="bg1"/>
              </a:solidFill>
            </a:endParaRPr>
          </a:p>
          <a:p>
            <a:r>
              <a:rPr lang="de-DE" sz="1200" dirty="0">
                <a:solidFill>
                  <a:schemeClr val="bg1"/>
                </a:solidFill>
              </a:rPr>
              <a:t>L: </a:t>
            </a:r>
            <a:r>
              <a:rPr lang="de-DE" sz="1200" dirty="0" err="1">
                <a:solidFill>
                  <a:schemeClr val="bg1"/>
                </a:solidFill>
              </a:rPr>
              <a:t>low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resolution</a:t>
            </a:r>
            <a:endParaRPr lang="de-DE" sz="12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F238DD-6E4A-AF46-E85E-75D3EF13E3F4}"/>
              </a:ext>
            </a:extLst>
          </p:cNvPr>
          <p:cNvSpPr txBox="1"/>
          <p:nvPr/>
        </p:nvSpPr>
        <p:spPr>
          <a:xfrm>
            <a:off x="3645701" y="6414842"/>
            <a:ext cx="22287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2D: </a:t>
            </a:r>
            <a:r>
              <a:rPr lang="de-DE" sz="1200" dirty="0" err="1">
                <a:solidFill>
                  <a:schemeClr val="bg1"/>
                </a:solidFill>
              </a:rPr>
              <a:t>two</a:t>
            </a:r>
            <a:r>
              <a:rPr lang="de-DE" sz="1200" dirty="0">
                <a:solidFill>
                  <a:schemeClr val="bg1"/>
                </a:solidFill>
              </a:rPr>
              <a:t>-dimensional</a:t>
            </a:r>
          </a:p>
        </p:txBody>
      </p:sp>
    </p:spTree>
    <p:extLst>
      <p:ext uri="{BB962C8B-B14F-4D97-AF65-F5344CB8AC3E}">
        <p14:creationId xmlns:p14="http://schemas.microsoft.com/office/powerpoint/2010/main" val="2173925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4" grpId="0"/>
      <p:bldP spid="15" grpId="0"/>
      <p:bldP spid="22" grpId="0"/>
      <p:bldP spid="24" grpId="0"/>
      <p:bldP spid="4" grpId="0"/>
      <p:bldP spid="23" grpId="0"/>
      <p:bldP spid="6" grpId="0"/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CD1E0B-F06D-41BF-936E-53004AA1F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Solution </a:t>
            </a:r>
            <a:r>
              <a:rPr lang="de-DE" dirty="0" err="1"/>
              <a:t>Ideas</a:t>
            </a:r>
            <a:r>
              <a:rPr lang="de-DE" dirty="0"/>
              <a:t> </a:t>
            </a:r>
            <a:r>
              <a:rPr lang="de-DE" dirty="0" err="1"/>
              <a:t>Confirmed</a:t>
            </a:r>
            <a:r>
              <a:rPr lang="de-DE" dirty="0"/>
              <a:t>? </a:t>
            </a:r>
          </a:p>
        </p:txBody>
      </p:sp>
      <p:graphicFrame>
        <p:nvGraphicFramePr>
          <p:cNvPr id="6" name="Tabelle 6">
            <a:extLst>
              <a:ext uri="{FF2B5EF4-FFF2-40B4-BE49-F238E27FC236}">
                <a16:creationId xmlns:a16="http://schemas.microsoft.com/office/drawing/2014/main" id="{AF60CAA4-3F59-4B59-9557-B2DF5A5EAFC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19053829"/>
              </p:ext>
            </p:extLst>
          </p:nvPr>
        </p:nvGraphicFramePr>
        <p:xfrm>
          <a:off x="821703" y="2042210"/>
          <a:ext cx="10548594" cy="39626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74297">
                  <a:extLst>
                    <a:ext uri="{9D8B030D-6E8A-4147-A177-3AD203B41FA5}">
                      <a16:colId xmlns:a16="http://schemas.microsoft.com/office/drawing/2014/main" val="3242644073"/>
                    </a:ext>
                  </a:extLst>
                </a:gridCol>
                <a:gridCol w="5274297">
                  <a:extLst>
                    <a:ext uri="{9D8B030D-6E8A-4147-A177-3AD203B41FA5}">
                      <a16:colId xmlns:a16="http://schemas.microsoft.com/office/drawing/2014/main" val="2931142639"/>
                    </a:ext>
                  </a:extLst>
                </a:gridCol>
              </a:tblGrid>
              <a:tr h="660444">
                <a:tc>
                  <a:txBody>
                    <a:bodyPr/>
                    <a:lstStyle/>
                    <a:p>
                      <a:r>
                        <a:rPr lang="de-DE" dirty="0"/>
                        <a:t>Challenge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Solution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64780"/>
                  </a:ext>
                </a:extLst>
              </a:tr>
              <a:tr h="660444">
                <a:tc>
                  <a:txBody>
                    <a:bodyPr/>
                    <a:lstStyle/>
                    <a:p>
                      <a:r>
                        <a:rPr lang="de-DE" dirty="0"/>
                        <a:t>Random </a:t>
                      </a:r>
                      <a:r>
                        <a:rPr lang="de-DE" dirty="0" err="1"/>
                        <a:t>noise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Gaussian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filter</a:t>
                      </a:r>
                      <a:r>
                        <a:rPr lang="de-DE" dirty="0"/>
                        <a:t>, median </a:t>
                      </a:r>
                      <a:r>
                        <a:rPr lang="de-DE" dirty="0" err="1"/>
                        <a:t>filter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4520933"/>
                  </a:ext>
                </a:extLst>
              </a:tr>
              <a:tr h="660444">
                <a:tc>
                  <a:txBody>
                    <a:bodyPr/>
                    <a:lstStyle/>
                    <a:p>
                      <a:r>
                        <a:rPr lang="de-DE" dirty="0"/>
                        <a:t>Holes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Median </a:t>
                      </a:r>
                      <a:r>
                        <a:rPr lang="de-DE" dirty="0" err="1"/>
                        <a:t>filter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3062942"/>
                  </a:ext>
                </a:extLst>
              </a:tr>
              <a:tr h="660444">
                <a:tc>
                  <a:txBody>
                    <a:bodyPr/>
                    <a:lstStyle/>
                    <a:p>
                      <a:r>
                        <a:rPr lang="de-DE" dirty="0"/>
                        <a:t>Low </a:t>
                      </a:r>
                      <a:r>
                        <a:rPr lang="de-DE" dirty="0" err="1"/>
                        <a:t>contrast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Histogram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stretching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5272313"/>
                  </a:ext>
                </a:extLst>
              </a:tr>
              <a:tr h="660444">
                <a:tc>
                  <a:txBody>
                    <a:bodyPr/>
                    <a:lstStyle/>
                    <a:p>
                      <a:r>
                        <a:rPr lang="de-DE" dirty="0" err="1"/>
                        <a:t>Reflections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Intensity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clipping</a:t>
                      </a:r>
                      <a:r>
                        <a:rPr lang="de-DE" dirty="0"/>
                        <a:t>, </a:t>
                      </a:r>
                      <a:r>
                        <a:rPr lang="de-DE" dirty="0" err="1"/>
                        <a:t>multithresholding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6789796"/>
                  </a:ext>
                </a:extLst>
              </a:tr>
              <a:tr h="660444">
                <a:tc>
                  <a:txBody>
                    <a:bodyPr/>
                    <a:lstStyle/>
                    <a:p>
                      <a:r>
                        <a:rPr lang="de-DE" dirty="0" err="1"/>
                        <a:t>Brightness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Local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thresholding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1421575"/>
                  </a:ext>
                </a:extLst>
              </a:tr>
            </a:tbl>
          </a:graphicData>
        </a:graphic>
      </p:graphicFrame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CBA9109-FEC9-4752-B56E-4C33779AD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6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9282591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5FDC9942-BDD8-5C32-16E9-DC69861C9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7</a:t>
            </a:fld>
            <a:endParaRPr lang="en-US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36C65863-4740-27F1-DCCB-0769A7D9786E}"/>
              </a:ext>
            </a:extLst>
          </p:cNvPr>
          <p:cNvSpPr/>
          <p:nvPr/>
        </p:nvSpPr>
        <p:spPr>
          <a:xfrm>
            <a:off x="0" y="1919335"/>
            <a:ext cx="12192000" cy="2716039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1BBAB625-0902-6F59-06BF-67C46AC3C6B3}"/>
              </a:ext>
            </a:extLst>
          </p:cNvPr>
          <p:cNvSpPr/>
          <p:nvPr/>
        </p:nvSpPr>
        <p:spPr>
          <a:xfrm>
            <a:off x="0" y="5758004"/>
            <a:ext cx="12192000" cy="10999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5D5ED15-89C8-FD74-F04C-426CD4C39363}"/>
              </a:ext>
            </a:extLst>
          </p:cNvPr>
          <p:cNvSpPr txBox="1"/>
          <p:nvPr/>
        </p:nvSpPr>
        <p:spPr>
          <a:xfrm>
            <a:off x="3299548" y="2723356"/>
            <a:ext cx="847404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6600" dirty="0">
                <a:solidFill>
                  <a:schemeClr val="bg1"/>
                </a:solidFill>
              </a:rPr>
              <a:t>N2DH-GOWT1</a:t>
            </a:r>
          </a:p>
        </p:txBody>
      </p:sp>
    </p:spTree>
    <p:extLst>
      <p:ext uri="{BB962C8B-B14F-4D97-AF65-F5344CB8AC3E}">
        <p14:creationId xmlns:p14="http://schemas.microsoft.com/office/powerpoint/2010/main" val="8823055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8ECD02B-F02B-C93D-429E-7077C71C1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Boxplot </a:t>
            </a:r>
            <a:r>
              <a:rPr lang="de-DE" dirty="0" err="1"/>
              <a:t>Preprocessing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80B4C07C-E379-6723-941A-14495C2A01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80850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6069B5-702B-3657-31FD-11BDB3573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Boxplot Otsus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5235CA7-C086-AB29-1E0B-3ACAC52A0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0904002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VTI">
  <a:themeElements>
    <a:clrScheme name="AnalogousFromLightSeedRightStep">
      <a:dk1>
        <a:srgbClr val="000000"/>
      </a:dk1>
      <a:lt1>
        <a:srgbClr val="FFFFFF"/>
      </a:lt1>
      <a:dk2>
        <a:srgbClr val="41242F"/>
      </a:dk2>
      <a:lt2>
        <a:srgbClr val="E2E8E6"/>
      </a:lt2>
      <a:accent1>
        <a:srgbClr val="CA93A7"/>
      </a:accent1>
      <a:accent2>
        <a:srgbClr val="BE7E7B"/>
      </a:accent2>
      <a:accent3>
        <a:srgbClr val="C09E7F"/>
      </a:accent3>
      <a:accent4>
        <a:srgbClr val="ACA56F"/>
      </a:accent4>
      <a:accent5>
        <a:srgbClr val="9BA97B"/>
      </a:accent5>
      <a:accent6>
        <a:srgbClr val="82AE70"/>
      </a:accent6>
      <a:hlink>
        <a:srgbClr val="568F7A"/>
      </a:hlink>
      <a:folHlink>
        <a:srgbClr val="7F7F7F"/>
      </a:folHlink>
    </a:clrScheme>
    <a:fontScheme name="Retrospect">
      <a:majorFont>
        <a:latin typeface="Avenir Next LT Pro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venir Next LT Pro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898</Words>
  <Application>Microsoft Office PowerPoint</Application>
  <PresentationFormat>Breitbild</PresentationFormat>
  <Paragraphs>262</Paragraphs>
  <Slides>43</Slides>
  <Notes>3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8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43</vt:i4>
      </vt:variant>
    </vt:vector>
  </HeadingPairs>
  <TitlesOfParts>
    <vt:vector size="52" baseType="lpstr">
      <vt:lpstr>Arial</vt:lpstr>
      <vt:lpstr>Avenir Next LT Pro</vt:lpstr>
      <vt:lpstr>Avenir Next LT Pro (Textkörper)</vt:lpstr>
      <vt:lpstr>Avenir Next LT Pro Light</vt:lpstr>
      <vt:lpstr>Calibri</vt:lpstr>
      <vt:lpstr>Cambria Math</vt:lpstr>
      <vt:lpstr>Quicksand</vt:lpstr>
      <vt:lpstr>Wingdings</vt:lpstr>
      <vt:lpstr>RetrospectVTI</vt:lpstr>
      <vt:lpstr>Timeline</vt:lpstr>
      <vt:lpstr>PowerPoint-Präsentation</vt:lpstr>
      <vt:lpstr>Cell Nuclei Segmentation  </vt:lpstr>
      <vt:lpstr>Overview </vt:lpstr>
      <vt:lpstr> N2DL-HeLa (third dataset) </vt:lpstr>
      <vt:lpstr>Solution Ideas Confirmed? </vt:lpstr>
      <vt:lpstr>PowerPoint-Präsentation</vt:lpstr>
      <vt:lpstr>Boxplot Preprocessing</vt:lpstr>
      <vt:lpstr>Boxplot Otsus</vt:lpstr>
      <vt:lpstr>PowerPoint-Präsentation</vt:lpstr>
      <vt:lpstr>Boxplot Preprocessing</vt:lpstr>
      <vt:lpstr>Boxplot Otsus</vt:lpstr>
      <vt:lpstr>The perfect recipe</vt:lpstr>
      <vt:lpstr>PowerPoint-Präsentation</vt:lpstr>
      <vt:lpstr>Boxplot Preprocessing</vt:lpstr>
      <vt:lpstr>Boxplot Otsus</vt:lpstr>
      <vt:lpstr>The perfect recipe</vt:lpstr>
      <vt:lpstr>Solution Ideas Confirmed?!</vt:lpstr>
      <vt:lpstr>PowerPoint-Präsentation</vt:lpstr>
      <vt:lpstr>PowerPoint-Präsentation</vt:lpstr>
      <vt:lpstr> N2DL-HeLa (third dataset) </vt:lpstr>
      <vt:lpstr>Thank you for your attention!</vt:lpstr>
      <vt:lpstr>Extra slides</vt:lpstr>
      <vt:lpstr>Local thresholding vs local adaptive thresholing</vt:lpstr>
      <vt:lpstr>Hole filling</vt:lpstr>
      <vt:lpstr>Cell counting</vt:lpstr>
      <vt:lpstr>Challenges: N2DL-HeLa </vt:lpstr>
      <vt:lpstr>Dice score - Issues</vt:lpstr>
      <vt:lpstr>Evaluation algorithm – Dice score</vt:lpstr>
      <vt:lpstr> N2DH-GOWT1 Cell type: embryonic stem cells | Organism: Mouse (Mus musculus)  </vt:lpstr>
      <vt:lpstr> NIH3T3 Cell type: Embryonic fibroblast cells | Organism: Mouse (Mus musculus) </vt:lpstr>
      <vt:lpstr> N2DL-HeLa Cell type: cervical adenocarcinoma cells | organism: human (Homo sapiens)  </vt:lpstr>
      <vt:lpstr>Otus Thresholding usage</vt:lpstr>
      <vt:lpstr>Otsu Thresholding</vt:lpstr>
      <vt:lpstr>Otsu Thresholding</vt:lpstr>
      <vt:lpstr> Discriminant Criterion Measure</vt:lpstr>
      <vt:lpstr>Holes</vt:lpstr>
      <vt:lpstr>Histogram stretching </vt:lpstr>
      <vt:lpstr>Example Histogram stretching</vt:lpstr>
      <vt:lpstr>Two-level Otsu Thresholding</vt:lpstr>
      <vt:lpstr>Application of Filter</vt:lpstr>
      <vt:lpstr>Cell counting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Marie-Claire Indilewitsch</dc:creator>
  <cp:lastModifiedBy>helen jade</cp:lastModifiedBy>
  <cp:revision>49</cp:revision>
  <dcterms:created xsi:type="dcterms:W3CDTF">2022-05-14T09:56:11Z</dcterms:created>
  <dcterms:modified xsi:type="dcterms:W3CDTF">2022-07-14T17:25:59Z</dcterms:modified>
</cp:coreProperties>
</file>